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31" r:id="rId2"/>
    <p:sldId id="332" r:id="rId3"/>
    <p:sldId id="336" r:id="rId4"/>
    <p:sldId id="337" r:id="rId5"/>
    <p:sldId id="338" r:id="rId6"/>
    <p:sldId id="373" r:id="rId7"/>
    <p:sldId id="390" r:id="rId8"/>
    <p:sldId id="374" r:id="rId9"/>
    <p:sldId id="375" r:id="rId10"/>
    <p:sldId id="376" r:id="rId11"/>
    <p:sldId id="377" r:id="rId12"/>
    <p:sldId id="378" r:id="rId13"/>
    <p:sldId id="290" r:id="rId14"/>
    <p:sldId id="379" r:id="rId15"/>
    <p:sldId id="380" r:id="rId16"/>
    <p:sldId id="381" r:id="rId17"/>
    <p:sldId id="382" r:id="rId18"/>
    <p:sldId id="383" r:id="rId19"/>
    <p:sldId id="384" r:id="rId20"/>
    <p:sldId id="304" r:id="rId21"/>
    <p:sldId id="385" r:id="rId22"/>
    <p:sldId id="386" r:id="rId23"/>
    <p:sldId id="387" r:id="rId24"/>
    <p:sldId id="388" r:id="rId25"/>
    <p:sldId id="389" r:id="rId26"/>
    <p:sldId id="349" r:id="rId27"/>
    <p:sldId id="350" r:id="rId28"/>
    <p:sldId id="351" r:id="rId29"/>
    <p:sldId id="352" r:id="rId30"/>
    <p:sldId id="288" r:id="rId31"/>
    <p:sldId id="353" r:id="rId32"/>
    <p:sldId id="354" r:id="rId33"/>
    <p:sldId id="260" r:id="rId34"/>
    <p:sldId id="292" r:id="rId35"/>
    <p:sldId id="355" r:id="rId36"/>
    <p:sldId id="356" r:id="rId37"/>
    <p:sldId id="357" r:id="rId38"/>
    <p:sldId id="358" r:id="rId39"/>
    <p:sldId id="359" r:id="rId40"/>
    <p:sldId id="360" r:id="rId41"/>
    <p:sldId id="297" r:id="rId42"/>
    <p:sldId id="362" r:id="rId43"/>
    <p:sldId id="363" r:id="rId44"/>
    <p:sldId id="271" r:id="rId45"/>
    <p:sldId id="364" r:id="rId46"/>
    <p:sldId id="365" r:id="rId47"/>
    <p:sldId id="275" r:id="rId48"/>
    <p:sldId id="367" r:id="rId49"/>
    <p:sldId id="368" r:id="rId50"/>
    <p:sldId id="369" r:id="rId51"/>
    <p:sldId id="291" r:id="rId52"/>
    <p:sldId id="371" r:id="rId53"/>
    <p:sldId id="309" r:id="rId54"/>
    <p:sldId id="311" r:id="rId55"/>
    <p:sldId id="258" r:id="rId56"/>
    <p:sldId id="261" r:id="rId57"/>
    <p:sldId id="262" r:id="rId58"/>
    <p:sldId id="259" r:id="rId59"/>
    <p:sldId id="263" r:id="rId60"/>
    <p:sldId id="265" r:id="rId61"/>
    <p:sldId id="266" r:id="rId62"/>
    <p:sldId id="278" r:id="rId63"/>
    <p:sldId id="279" r:id="rId64"/>
    <p:sldId id="280" r:id="rId65"/>
    <p:sldId id="267" r:id="rId66"/>
    <p:sldId id="269" r:id="rId67"/>
    <p:sldId id="268" r:id="rId68"/>
    <p:sldId id="270" r:id="rId69"/>
    <p:sldId id="281" r:id="rId70"/>
    <p:sldId id="284" r:id="rId71"/>
    <p:sldId id="294" r:id="rId72"/>
    <p:sldId id="295" r:id="rId73"/>
    <p:sldId id="293" r:id="rId74"/>
    <p:sldId id="296" r:id="rId75"/>
    <p:sldId id="298" r:id="rId76"/>
    <p:sldId id="312" r:id="rId77"/>
    <p:sldId id="299" r:id="rId78"/>
    <p:sldId id="327" r:id="rId79"/>
    <p:sldId id="328" r:id="rId80"/>
    <p:sldId id="329" r:id="rId81"/>
    <p:sldId id="330" r:id="rId82"/>
    <p:sldId id="305" r:id="rId83"/>
    <p:sldId id="306" r:id="rId84"/>
    <p:sldId id="307" r:id="rId85"/>
    <p:sldId id="315" r:id="rId86"/>
    <p:sldId id="314" r:id="rId87"/>
    <p:sldId id="316" r:id="rId88"/>
    <p:sldId id="317" r:id="rId89"/>
    <p:sldId id="319" r:id="rId90"/>
    <p:sldId id="392" r:id="rId91"/>
    <p:sldId id="322" r:id="rId92"/>
    <p:sldId id="323" r:id="rId93"/>
    <p:sldId id="273" r:id="rId94"/>
    <p:sldId id="325" r:id="rId95"/>
    <p:sldId id="324" r:id="rId96"/>
    <p:sldId id="276" r:id="rId97"/>
    <p:sldId id="326" r:id="rId98"/>
    <p:sldId id="277" r:id="rId99"/>
    <p:sldId id="285" r:id="rId100"/>
    <p:sldId id="286" r:id="rId101"/>
    <p:sldId id="287" r:id="rId102"/>
    <p:sldId id="391" r:id="rId103"/>
    <p:sldId id="339" r:id="rId104"/>
    <p:sldId id="340" r:id="rId105"/>
    <p:sldId id="272" r:id="rId106"/>
    <p:sldId id="274" r:id="rId107"/>
    <p:sldId id="341" r:id="rId108"/>
    <p:sldId id="342" r:id="rId109"/>
    <p:sldId id="343" r:id="rId110"/>
    <p:sldId id="344" r:id="rId111"/>
    <p:sldId id="345" r:id="rId112"/>
    <p:sldId id="346" r:id="rId113"/>
    <p:sldId id="347" r:id="rId114"/>
    <p:sldId id="283" r:id="rId115"/>
    <p:sldId id="34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8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80" autoAdjust="0"/>
    <p:restoredTop sz="63819" autoAdjust="0"/>
  </p:normalViewPr>
  <p:slideViewPr>
    <p:cSldViewPr snapToGrid="0">
      <p:cViewPr>
        <p:scale>
          <a:sx n="50" d="100"/>
          <a:sy n="50" d="100"/>
        </p:scale>
        <p:origin x="989" y="139"/>
      </p:cViewPr>
      <p:guideLst/>
    </p:cSldViewPr>
  </p:slideViewPr>
  <p:outlineViewPr>
    <p:cViewPr>
      <p:scale>
        <a:sx n="33" d="100"/>
        <a:sy n="33" d="100"/>
      </p:scale>
      <p:origin x="0" y="-2411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92D52-1887-4327-85CA-028979AB3B71}"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4E4D8-2C1F-4784-A868-1429A0E7FC0E}" type="slidenum">
              <a:rPr lang="en-US" smtClean="0"/>
              <a:t>‹#›</a:t>
            </a:fld>
            <a:endParaRPr lang="en-US"/>
          </a:p>
        </p:txBody>
      </p:sp>
    </p:spTree>
    <p:extLst>
      <p:ext uri="{BB962C8B-B14F-4D97-AF65-F5344CB8AC3E}">
        <p14:creationId xmlns:p14="http://schemas.microsoft.com/office/powerpoint/2010/main" val="128398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1</a:t>
            </a:fld>
            <a:endParaRPr lang="en-US"/>
          </a:p>
        </p:txBody>
      </p:sp>
    </p:spTree>
    <p:extLst>
      <p:ext uri="{BB962C8B-B14F-4D97-AF65-F5344CB8AC3E}">
        <p14:creationId xmlns:p14="http://schemas.microsoft.com/office/powerpoint/2010/main" val="125410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17</a:t>
            </a:fld>
            <a:endParaRPr lang="en-US" dirty="0"/>
          </a:p>
        </p:txBody>
      </p:sp>
    </p:spTree>
    <p:extLst>
      <p:ext uri="{BB962C8B-B14F-4D97-AF65-F5344CB8AC3E}">
        <p14:creationId xmlns:p14="http://schemas.microsoft.com/office/powerpoint/2010/main" val="9851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18</a:t>
            </a:fld>
            <a:endParaRPr lang="en-US" dirty="0"/>
          </a:p>
        </p:txBody>
      </p:sp>
    </p:spTree>
    <p:extLst>
      <p:ext uri="{BB962C8B-B14F-4D97-AF65-F5344CB8AC3E}">
        <p14:creationId xmlns:p14="http://schemas.microsoft.com/office/powerpoint/2010/main" val="302118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19</a:t>
            </a:fld>
            <a:endParaRPr lang="en-US" dirty="0"/>
          </a:p>
        </p:txBody>
      </p:sp>
    </p:spTree>
    <p:extLst>
      <p:ext uri="{BB962C8B-B14F-4D97-AF65-F5344CB8AC3E}">
        <p14:creationId xmlns:p14="http://schemas.microsoft.com/office/powerpoint/2010/main" val="1586860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20</a:t>
            </a:fld>
            <a:endParaRPr lang="en-US" dirty="0"/>
          </a:p>
        </p:txBody>
      </p:sp>
    </p:spTree>
    <p:extLst>
      <p:ext uri="{BB962C8B-B14F-4D97-AF65-F5344CB8AC3E}">
        <p14:creationId xmlns:p14="http://schemas.microsoft.com/office/powerpoint/2010/main" val="3874855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21</a:t>
            </a:fld>
            <a:endParaRPr lang="en-US" dirty="0"/>
          </a:p>
        </p:txBody>
      </p:sp>
    </p:spTree>
    <p:extLst>
      <p:ext uri="{BB962C8B-B14F-4D97-AF65-F5344CB8AC3E}">
        <p14:creationId xmlns:p14="http://schemas.microsoft.com/office/powerpoint/2010/main" val="324611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25</a:t>
            </a:fld>
            <a:endParaRPr lang="en-US" dirty="0"/>
          </a:p>
        </p:txBody>
      </p:sp>
    </p:spTree>
    <p:extLst>
      <p:ext uri="{BB962C8B-B14F-4D97-AF65-F5344CB8AC3E}">
        <p14:creationId xmlns:p14="http://schemas.microsoft.com/office/powerpoint/2010/main" val="416276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28</a:t>
            </a:fld>
            <a:endParaRPr lang="en-US"/>
          </a:p>
        </p:txBody>
      </p:sp>
    </p:spTree>
    <p:extLst>
      <p:ext uri="{BB962C8B-B14F-4D97-AF65-F5344CB8AC3E}">
        <p14:creationId xmlns:p14="http://schemas.microsoft.com/office/powerpoint/2010/main" val="2919999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29</a:t>
            </a:fld>
            <a:endParaRPr lang="en-US"/>
          </a:p>
        </p:txBody>
      </p:sp>
    </p:spTree>
    <p:extLst>
      <p:ext uri="{BB962C8B-B14F-4D97-AF65-F5344CB8AC3E}">
        <p14:creationId xmlns:p14="http://schemas.microsoft.com/office/powerpoint/2010/main" val="230728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30</a:t>
            </a:fld>
            <a:endParaRPr lang="en-US"/>
          </a:p>
        </p:txBody>
      </p:sp>
    </p:spTree>
    <p:extLst>
      <p:ext uri="{BB962C8B-B14F-4D97-AF65-F5344CB8AC3E}">
        <p14:creationId xmlns:p14="http://schemas.microsoft.com/office/powerpoint/2010/main" val="2116517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31</a:t>
            </a:fld>
            <a:endParaRPr lang="en-US"/>
          </a:p>
        </p:txBody>
      </p:sp>
    </p:spTree>
    <p:extLst>
      <p:ext uri="{BB962C8B-B14F-4D97-AF65-F5344CB8AC3E}">
        <p14:creationId xmlns:p14="http://schemas.microsoft.com/office/powerpoint/2010/main" val="728066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2</a:t>
            </a:fld>
            <a:endParaRPr lang="en-US"/>
          </a:p>
        </p:txBody>
      </p:sp>
    </p:spTree>
    <p:extLst>
      <p:ext uri="{BB962C8B-B14F-4D97-AF65-F5344CB8AC3E}">
        <p14:creationId xmlns:p14="http://schemas.microsoft.com/office/powerpoint/2010/main" val="290006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32</a:t>
            </a:fld>
            <a:endParaRPr lang="en-US"/>
          </a:p>
        </p:txBody>
      </p:sp>
    </p:spTree>
    <p:extLst>
      <p:ext uri="{BB962C8B-B14F-4D97-AF65-F5344CB8AC3E}">
        <p14:creationId xmlns:p14="http://schemas.microsoft.com/office/powerpoint/2010/main" val="2754906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33</a:t>
            </a:fld>
            <a:endParaRPr lang="en-US"/>
          </a:p>
        </p:txBody>
      </p:sp>
    </p:spTree>
    <p:extLst>
      <p:ext uri="{BB962C8B-B14F-4D97-AF65-F5344CB8AC3E}">
        <p14:creationId xmlns:p14="http://schemas.microsoft.com/office/powerpoint/2010/main" val="1649796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34</a:t>
            </a:fld>
            <a:endParaRPr lang="en-US"/>
          </a:p>
        </p:txBody>
      </p:sp>
    </p:spTree>
    <p:extLst>
      <p:ext uri="{BB962C8B-B14F-4D97-AF65-F5344CB8AC3E}">
        <p14:creationId xmlns:p14="http://schemas.microsoft.com/office/powerpoint/2010/main" val="34720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35</a:t>
            </a:fld>
            <a:endParaRPr lang="en-US"/>
          </a:p>
        </p:txBody>
      </p:sp>
    </p:spTree>
    <p:extLst>
      <p:ext uri="{BB962C8B-B14F-4D97-AF65-F5344CB8AC3E}">
        <p14:creationId xmlns:p14="http://schemas.microsoft.com/office/powerpoint/2010/main" val="2480891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36</a:t>
            </a:fld>
            <a:endParaRPr lang="en-US"/>
          </a:p>
        </p:txBody>
      </p:sp>
    </p:spTree>
    <p:extLst>
      <p:ext uri="{BB962C8B-B14F-4D97-AF65-F5344CB8AC3E}">
        <p14:creationId xmlns:p14="http://schemas.microsoft.com/office/powerpoint/2010/main" val="3696514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37</a:t>
            </a:fld>
            <a:endParaRPr lang="en-US"/>
          </a:p>
        </p:txBody>
      </p:sp>
    </p:spTree>
    <p:extLst>
      <p:ext uri="{BB962C8B-B14F-4D97-AF65-F5344CB8AC3E}">
        <p14:creationId xmlns:p14="http://schemas.microsoft.com/office/powerpoint/2010/main" val="3736545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38</a:t>
            </a:fld>
            <a:endParaRPr lang="en-US"/>
          </a:p>
        </p:txBody>
      </p:sp>
    </p:spTree>
    <p:extLst>
      <p:ext uri="{BB962C8B-B14F-4D97-AF65-F5344CB8AC3E}">
        <p14:creationId xmlns:p14="http://schemas.microsoft.com/office/powerpoint/2010/main" val="384263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39</a:t>
            </a:fld>
            <a:endParaRPr lang="en-US"/>
          </a:p>
        </p:txBody>
      </p:sp>
    </p:spTree>
    <p:extLst>
      <p:ext uri="{BB962C8B-B14F-4D97-AF65-F5344CB8AC3E}">
        <p14:creationId xmlns:p14="http://schemas.microsoft.com/office/powerpoint/2010/main" val="4220886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40</a:t>
            </a:fld>
            <a:endParaRPr lang="en-US"/>
          </a:p>
        </p:txBody>
      </p:sp>
    </p:spTree>
    <p:extLst>
      <p:ext uri="{BB962C8B-B14F-4D97-AF65-F5344CB8AC3E}">
        <p14:creationId xmlns:p14="http://schemas.microsoft.com/office/powerpoint/2010/main" val="290935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41</a:t>
            </a:fld>
            <a:endParaRPr lang="en-US"/>
          </a:p>
        </p:txBody>
      </p:sp>
    </p:spTree>
    <p:extLst>
      <p:ext uri="{BB962C8B-B14F-4D97-AF65-F5344CB8AC3E}">
        <p14:creationId xmlns:p14="http://schemas.microsoft.com/office/powerpoint/2010/main" val="3191562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8</a:t>
            </a:fld>
            <a:endParaRPr lang="en-US" dirty="0"/>
          </a:p>
        </p:txBody>
      </p:sp>
    </p:spTree>
    <p:extLst>
      <p:ext uri="{BB962C8B-B14F-4D97-AF65-F5344CB8AC3E}">
        <p14:creationId xmlns:p14="http://schemas.microsoft.com/office/powerpoint/2010/main" val="2025164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42</a:t>
            </a:fld>
            <a:endParaRPr lang="en-US"/>
          </a:p>
        </p:txBody>
      </p:sp>
    </p:spTree>
    <p:extLst>
      <p:ext uri="{BB962C8B-B14F-4D97-AF65-F5344CB8AC3E}">
        <p14:creationId xmlns:p14="http://schemas.microsoft.com/office/powerpoint/2010/main" val="3715093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43</a:t>
            </a:fld>
            <a:endParaRPr lang="en-US"/>
          </a:p>
        </p:txBody>
      </p:sp>
    </p:spTree>
    <p:extLst>
      <p:ext uri="{BB962C8B-B14F-4D97-AF65-F5344CB8AC3E}">
        <p14:creationId xmlns:p14="http://schemas.microsoft.com/office/powerpoint/2010/main" val="2135540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44</a:t>
            </a:fld>
            <a:endParaRPr lang="en-US"/>
          </a:p>
        </p:txBody>
      </p:sp>
    </p:spTree>
    <p:extLst>
      <p:ext uri="{BB962C8B-B14F-4D97-AF65-F5344CB8AC3E}">
        <p14:creationId xmlns:p14="http://schemas.microsoft.com/office/powerpoint/2010/main" val="431424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45</a:t>
            </a:fld>
            <a:endParaRPr lang="en-US"/>
          </a:p>
        </p:txBody>
      </p:sp>
    </p:spTree>
    <p:extLst>
      <p:ext uri="{BB962C8B-B14F-4D97-AF65-F5344CB8AC3E}">
        <p14:creationId xmlns:p14="http://schemas.microsoft.com/office/powerpoint/2010/main" val="2774589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46</a:t>
            </a:fld>
            <a:endParaRPr lang="en-US"/>
          </a:p>
        </p:txBody>
      </p:sp>
    </p:spTree>
    <p:extLst>
      <p:ext uri="{BB962C8B-B14F-4D97-AF65-F5344CB8AC3E}">
        <p14:creationId xmlns:p14="http://schemas.microsoft.com/office/powerpoint/2010/main" val="420496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47</a:t>
            </a:fld>
            <a:endParaRPr lang="en-US"/>
          </a:p>
        </p:txBody>
      </p:sp>
    </p:spTree>
    <p:extLst>
      <p:ext uri="{BB962C8B-B14F-4D97-AF65-F5344CB8AC3E}">
        <p14:creationId xmlns:p14="http://schemas.microsoft.com/office/powerpoint/2010/main" val="3425600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48</a:t>
            </a:fld>
            <a:endParaRPr lang="en-US"/>
          </a:p>
        </p:txBody>
      </p:sp>
    </p:spTree>
    <p:extLst>
      <p:ext uri="{BB962C8B-B14F-4D97-AF65-F5344CB8AC3E}">
        <p14:creationId xmlns:p14="http://schemas.microsoft.com/office/powerpoint/2010/main" val="1244771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49</a:t>
            </a:fld>
            <a:endParaRPr lang="en-US"/>
          </a:p>
        </p:txBody>
      </p:sp>
    </p:spTree>
    <p:extLst>
      <p:ext uri="{BB962C8B-B14F-4D97-AF65-F5344CB8AC3E}">
        <p14:creationId xmlns:p14="http://schemas.microsoft.com/office/powerpoint/2010/main" val="1158695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50</a:t>
            </a:fld>
            <a:endParaRPr lang="en-US"/>
          </a:p>
        </p:txBody>
      </p:sp>
    </p:spTree>
    <p:extLst>
      <p:ext uri="{BB962C8B-B14F-4D97-AF65-F5344CB8AC3E}">
        <p14:creationId xmlns:p14="http://schemas.microsoft.com/office/powerpoint/2010/main" val="772630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51</a:t>
            </a:fld>
            <a:endParaRPr lang="en-US"/>
          </a:p>
        </p:txBody>
      </p:sp>
    </p:spTree>
    <p:extLst>
      <p:ext uri="{BB962C8B-B14F-4D97-AF65-F5344CB8AC3E}">
        <p14:creationId xmlns:p14="http://schemas.microsoft.com/office/powerpoint/2010/main" val="4168825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9</a:t>
            </a:fld>
            <a:endParaRPr lang="en-US" dirty="0"/>
          </a:p>
        </p:txBody>
      </p:sp>
    </p:spTree>
    <p:extLst>
      <p:ext uri="{BB962C8B-B14F-4D97-AF65-F5344CB8AC3E}">
        <p14:creationId xmlns:p14="http://schemas.microsoft.com/office/powerpoint/2010/main" val="2417665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52</a:t>
            </a:fld>
            <a:endParaRPr lang="en-US"/>
          </a:p>
        </p:txBody>
      </p:sp>
    </p:spTree>
    <p:extLst>
      <p:ext uri="{BB962C8B-B14F-4D97-AF65-F5344CB8AC3E}">
        <p14:creationId xmlns:p14="http://schemas.microsoft.com/office/powerpoint/2010/main" val="156771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53</a:t>
            </a:fld>
            <a:endParaRPr lang="en-US"/>
          </a:p>
        </p:txBody>
      </p:sp>
    </p:spTree>
    <p:extLst>
      <p:ext uri="{BB962C8B-B14F-4D97-AF65-F5344CB8AC3E}">
        <p14:creationId xmlns:p14="http://schemas.microsoft.com/office/powerpoint/2010/main" val="224090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62</a:t>
            </a:fld>
            <a:endParaRPr lang="en-US"/>
          </a:p>
        </p:txBody>
      </p:sp>
    </p:spTree>
    <p:extLst>
      <p:ext uri="{BB962C8B-B14F-4D97-AF65-F5344CB8AC3E}">
        <p14:creationId xmlns:p14="http://schemas.microsoft.com/office/powerpoint/2010/main" val="668186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64</a:t>
            </a:fld>
            <a:endParaRPr lang="en-US"/>
          </a:p>
        </p:txBody>
      </p:sp>
    </p:spTree>
    <p:extLst>
      <p:ext uri="{BB962C8B-B14F-4D97-AF65-F5344CB8AC3E}">
        <p14:creationId xmlns:p14="http://schemas.microsoft.com/office/powerpoint/2010/main" val="669311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72</a:t>
            </a:fld>
            <a:endParaRPr lang="en-US"/>
          </a:p>
        </p:txBody>
      </p:sp>
    </p:spTree>
    <p:extLst>
      <p:ext uri="{BB962C8B-B14F-4D97-AF65-F5344CB8AC3E}">
        <p14:creationId xmlns:p14="http://schemas.microsoft.com/office/powerpoint/2010/main" val="1446775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73</a:t>
            </a:fld>
            <a:endParaRPr lang="en-US"/>
          </a:p>
        </p:txBody>
      </p:sp>
    </p:spTree>
    <p:extLst>
      <p:ext uri="{BB962C8B-B14F-4D97-AF65-F5344CB8AC3E}">
        <p14:creationId xmlns:p14="http://schemas.microsoft.com/office/powerpoint/2010/main" val="28685006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76</a:t>
            </a:fld>
            <a:endParaRPr lang="en-US"/>
          </a:p>
        </p:txBody>
      </p:sp>
    </p:spTree>
    <p:extLst>
      <p:ext uri="{BB962C8B-B14F-4D97-AF65-F5344CB8AC3E}">
        <p14:creationId xmlns:p14="http://schemas.microsoft.com/office/powerpoint/2010/main" val="3194298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81</a:t>
            </a:fld>
            <a:endParaRPr lang="en-US"/>
          </a:p>
        </p:txBody>
      </p:sp>
    </p:spTree>
    <p:extLst>
      <p:ext uri="{BB962C8B-B14F-4D97-AF65-F5344CB8AC3E}">
        <p14:creationId xmlns:p14="http://schemas.microsoft.com/office/powerpoint/2010/main" val="332698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84</a:t>
            </a:fld>
            <a:endParaRPr lang="en-US"/>
          </a:p>
        </p:txBody>
      </p:sp>
    </p:spTree>
    <p:extLst>
      <p:ext uri="{BB962C8B-B14F-4D97-AF65-F5344CB8AC3E}">
        <p14:creationId xmlns:p14="http://schemas.microsoft.com/office/powerpoint/2010/main" val="2254206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100</a:t>
            </a:fld>
            <a:endParaRPr lang="en-US"/>
          </a:p>
        </p:txBody>
      </p:sp>
    </p:spTree>
    <p:extLst>
      <p:ext uri="{BB962C8B-B14F-4D97-AF65-F5344CB8AC3E}">
        <p14:creationId xmlns:p14="http://schemas.microsoft.com/office/powerpoint/2010/main" val="242816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C86B2B2-E5D7-4103-BB22-3A5D4611C27F}" type="slidenum">
              <a:rPr lang="en-US" smtClean="0"/>
              <a:t>10</a:t>
            </a:fld>
            <a:endParaRPr lang="en-US" dirty="0"/>
          </a:p>
        </p:txBody>
      </p:sp>
    </p:spTree>
    <p:extLst>
      <p:ext uri="{BB962C8B-B14F-4D97-AF65-F5344CB8AC3E}">
        <p14:creationId xmlns:p14="http://schemas.microsoft.com/office/powerpoint/2010/main" val="1082864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101</a:t>
            </a:fld>
            <a:endParaRPr lang="en-US"/>
          </a:p>
        </p:txBody>
      </p:sp>
    </p:spTree>
    <p:extLst>
      <p:ext uri="{BB962C8B-B14F-4D97-AF65-F5344CB8AC3E}">
        <p14:creationId xmlns:p14="http://schemas.microsoft.com/office/powerpoint/2010/main" val="3441083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104</a:t>
            </a:fld>
            <a:endParaRPr lang="en-US"/>
          </a:p>
        </p:txBody>
      </p:sp>
    </p:spTree>
    <p:extLst>
      <p:ext uri="{BB962C8B-B14F-4D97-AF65-F5344CB8AC3E}">
        <p14:creationId xmlns:p14="http://schemas.microsoft.com/office/powerpoint/2010/main" val="2919999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105</a:t>
            </a:fld>
            <a:endParaRPr lang="en-US"/>
          </a:p>
        </p:txBody>
      </p:sp>
    </p:spTree>
    <p:extLst>
      <p:ext uri="{BB962C8B-B14F-4D97-AF65-F5344CB8AC3E}">
        <p14:creationId xmlns:p14="http://schemas.microsoft.com/office/powerpoint/2010/main" val="3052923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106</a:t>
            </a:fld>
            <a:endParaRPr lang="en-US"/>
          </a:p>
        </p:txBody>
      </p:sp>
    </p:spTree>
    <p:extLst>
      <p:ext uri="{BB962C8B-B14F-4D97-AF65-F5344CB8AC3E}">
        <p14:creationId xmlns:p14="http://schemas.microsoft.com/office/powerpoint/2010/main" val="41396254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107</a:t>
            </a:fld>
            <a:endParaRPr lang="en-US"/>
          </a:p>
        </p:txBody>
      </p:sp>
    </p:spTree>
    <p:extLst>
      <p:ext uri="{BB962C8B-B14F-4D97-AF65-F5344CB8AC3E}">
        <p14:creationId xmlns:p14="http://schemas.microsoft.com/office/powerpoint/2010/main" val="2008871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108</a:t>
            </a:fld>
            <a:endParaRPr lang="en-US"/>
          </a:p>
        </p:txBody>
      </p:sp>
    </p:spTree>
    <p:extLst>
      <p:ext uri="{BB962C8B-B14F-4D97-AF65-F5344CB8AC3E}">
        <p14:creationId xmlns:p14="http://schemas.microsoft.com/office/powerpoint/2010/main" val="39304198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109</a:t>
            </a:fld>
            <a:endParaRPr lang="en-US"/>
          </a:p>
        </p:txBody>
      </p:sp>
    </p:spTree>
    <p:extLst>
      <p:ext uri="{BB962C8B-B14F-4D97-AF65-F5344CB8AC3E}">
        <p14:creationId xmlns:p14="http://schemas.microsoft.com/office/powerpoint/2010/main" val="4081805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110</a:t>
            </a:fld>
            <a:endParaRPr lang="en-US"/>
          </a:p>
        </p:txBody>
      </p:sp>
    </p:spTree>
    <p:extLst>
      <p:ext uri="{BB962C8B-B14F-4D97-AF65-F5344CB8AC3E}">
        <p14:creationId xmlns:p14="http://schemas.microsoft.com/office/powerpoint/2010/main" val="1304371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111</a:t>
            </a:fld>
            <a:endParaRPr lang="en-US"/>
          </a:p>
        </p:txBody>
      </p:sp>
    </p:spTree>
    <p:extLst>
      <p:ext uri="{BB962C8B-B14F-4D97-AF65-F5344CB8AC3E}">
        <p14:creationId xmlns:p14="http://schemas.microsoft.com/office/powerpoint/2010/main" val="25905390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112</a:t>
            </a:fld>
            <a:endParaRPr lang="en-US"/>
          </a:p>
        </p:txBody>
      </p:sp>
    </p:spTree>
    <p:extLst>
      <p:ext uri="{BB962C8B-B14F-4D97-AF65-F5344CB8AC3E}">
        <p14:creationId xmlns:p14="http://schemas.microsoft.com/office/powerpoint/2010/main" val="76743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a:t>
            </a:fld>
            <a:endParaRPr lang="en-US" dirty="0"/>
          </a:p>
        </p:txBody>
      </p:sp>
    </p:spTree>
    <p:extLst>
      <p:ext uri="{BB962C8B-B14F-4D97-AF65-F5344CB8AC3E}">
        <p14:creationId xmlns:p14="http://schemas.microsoft.com/office/powerpoint/2010/main" val="9999385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113</a:t>
            </a:fld>
            <a:endParaRPr lang="en-US"/>
          </a:p>
        </p:txBody>
      </p:sp>
    </p:spTree>
    <p:extLst>
      <p:ext uri="{BB962C8B-B14F-4D97-AF65-F5344CB8AC3E}">
        <p14:creationId xmlns:p14="http://schemas.microsoft.com/office/powerpoint/2010/main" val="1507929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F8DDF-5B56-4E6A-8B5F-7C38E5664155}" type="slidenum">
              <a:rPr lang="en-US" smtClean="0"/>
              <a:t>114</a:t>
            </a:fld>
            <a:endParaRPr lang="en-US"/>
          </a:p>
        </p:txBody>
      </p:sp>
    </p:spTree>
    <p:extLst>
      <p:ext uri="{BB962C8B-B14F-4D97-AF65-F5344CB8AC3E}">
        <p14:creationId xmlns:p14="http://schemas.microsoft.com/office/powerpoint/2010/main" val="2866292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CFD6E5-A596-4BAE-9CE9-7A9CF24F4BAB}" type="slidenum">
              <a:rPr lang="en-US" smtClean="0"/>
              <a:t>115</a:t>
            </a:fld>
            <a:endParaRPr lang="en-US"/>
          </a:p>
        </p:txBody>
      </p:sp>
    </p:spTree>
    <p:extLst>
      <p:ext uri="{BB962C8B-B14F-4D97-AF65-F5344CB8AC3E}">
        <p14:creationId xmlns:p14="http://schemas.microsoft.com/office/powerpoint/2010/main" val="219096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EA80D4E-371E-4CE0-A6CC-2083E3E936D9}" type="slidenum">
              <a:rPr lang="en-US" smtClean="0"/>
              <a:t>12</a:t>
            </a:fld>
            <a:endParaRPr lang="en-US" dirty="0"/>
          </a:p>
        </p:txBody>
      </p:sp>
    </p:spTree>
    <p:extLst>
      <p:ext uri="{BB962C8B-B14F-4D97-AF65-F5344CB8AC3E}">
        <p14:creationId xmlns:p14="http://schemas.microsoft.com/office/powerpoint/2010/main" val="3735962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EA80D4E-371E-4CE0-A6CC-2083E3E936D9}" type="slidenum">
              <a:rPr lang="en-US" smtClean="0"/>
              <a:t>13</a:t>
            </a:fld>
            <a:endParaRPr lang="en-US" dirty="0"/>
          </a:p>
        </p:txBody>
      </p:sp>
    </p:spTree>
    <p:extLst>
      <p:ext uri="{BB962C8B-B14F-4D97-AF65-F5344CB8AC3E}">
        <p14:creationId xmlns:p14="http://schemas.microsoft.com/office/powerpoint/2010/main" val="25156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2F5492-3E67-42ED-B683-BBEEB2F0D74A}" type="slidenum">
              <a:rPr lang="en-US" smtClean="0"/>
              <a:t>14</a:t>
            </a:fld>
            <a:endParaRPr lang="en-US" dirty="0"/>
          </a:p>
        </p:txBody>
      </p:sp>
    </p:spTree>
    <p:extLst>
      <p:ext uri="{BB962C8B-B14F-4D97-AF65-F5344CB8AC3E}">
        <p14:creationId xmlns:p14="http://schemas.microsoft.com/office/powerpoint/2010/main" val="86051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6237-D0C6-7393-16E6-5792EC22B2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434A81-15F7-7F42-27C6-D87675B6D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536AC5-ADF7-47AF-89E7-A1927C057618}"/>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57809C85-2AA7-1B6A-7818-9409DCA9C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94B5E-C151-621E-AAB5-AFBC5C289BF1}"/>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412920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7F7F-9BA1-F329-8BFD-087F159566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E8867-3249-1E53-C9E7-211E12A49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0696D-7493-0AEB-77F7-3EF19BC1B532}"/>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A8C01BA4-64CE-7A43-2528-7AC4976D9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C2C5D-62D1-DE33-23C9-2BF3520A8376}"/>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4225550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431AF7-C802-0A12-CA1E-CC8C6EC4F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EEA4C-0CC3-CA11-4FC7-7405B3904B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3756B-FE97-F3C4-40A5-453EAC5B645F}"/>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DD8AC1B4-7044-E9A8-3E90-24633B89D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42C5-D1B5-B97E-4D6C-0C3745A918DA}"/>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199413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99C4-5C9E-5C0D-8B48-846CF1616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EDBE21-728B-D5CF-1176-B8AB483DBB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9023C-7EDF-5288-0BCA-6776A76E5E2F}"/>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C3953527-9126-BBD7-2011-E9F75FF6A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F6D76-9469-55EE-46DB-67A32F63CA4E}"/>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212030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FA47-3A48-DEE8-054A-3084EEE7FA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B971F1-A946-B9B3-0844-C5DABDBF44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794F6-3449-B5BD-3252-41BCEFB66C7D}"/>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15C0E92D-5525-1699-8F33-4BBD512FD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79DD10-5B38-A3F2-5C76-7F89380B3E5C}"/>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176014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9F2B-9688-81C0-B962-691556215A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45919-4C54-7C30-AC5F-1F547BBEFD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0B70BC-786C-0B53-67C0-57E0E0C340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BAFF93-0BEC-5360-F3B9-DB71010BFE32}"/>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6" name="Footer Placeholder 5">
            <a:extLst>
              <a:ext uri="{FF2B5EF4-FFF2-40B4-BE49-F238E27FC236}">
                <a16:creationId xmlns:a16="http://schemas.microsoft.com/office/drawing/2014/main" id="{E265F920-5588-4817-382A-8737C40A8F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AA962-160E-5779-4A8B-C1C7AF707050}"/>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235057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5927-A28F-F481-FD51-DF8AA31244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8CA8F5-BE57-B520-1A92-67B81D1E8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855638-24F1-0338-0E77-B335008C8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6E00C9-3CE4-ED87-03F9-480B67E0F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1E5C21-B58E-AA3D-7667-204620A3A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918C44-7C59-B0AA-C777-25C658ABFEDA}"/>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8" name="Footer Placeholder 7">
            <a:extLst>
              <a:ext uri="{FF2B5EF4-FFF2-40B4-BE49-F238E27FC236}">
                <a16:creationId xmlns:a16="http://schemas.microsoft.com/office/drawing/2014/main" id="{A5443502-FB59-9824-0C53-4F3FCB893F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4DC74-618F-C3FC-4B3D-899E6DF10FB3}"/>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18208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4A78-97D2-49A6-AF19-4734933519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6E9AFB-42F3-2E3D-EDDB-42C7C7823E23}"/>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4" name="Footer Placeholder 3">
            <a:extLst>
              <a:ext uri="{FF2B5EF4-FFF2-40B4-BE49-F238E27FC236}">
                <a16:creationId xmlns:a16="http://schemas.microsoft.com/office/drawing/2014/main" id="{B6EE519A-3D4D-0A72-B9FD-A2F5699CF6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DCD54C-FB48-A64C-C891-6955A8D0E209}"/>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212076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E922D4-2379-EFBD-FB09-BDB87461CD5C}"/>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3" name="Footer Placeholder 2">
            <a:extLst>
              <a:ext uri="{FF2B5EF4-FFF2-40B4-BE49-F238E27FC236}">
                <a16:creationId xmlns:a16="http://schemas.microsoft.com/office/drawing/2014/main" id="{87F69067-A770-12FE-F84D-2E865B3D8B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F32966-E99D-F38D-D44D-19EE56E6EAFA}"/>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234530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3394-68AF-D31B-D450-688FA2B6DC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AEEE23-BD21-537F-43C1-C9CD7104FE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2331E9-2EEC-85EC-7EE5-46DBE0DFD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AC94BD-7A0A-0AB6-A950-5EB3C169CAA1}"/>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6" name="Footer Placeholder 5">
            <a:extLst>
              <a:ext uri="{FF2B5EF4-FFF2-40B4-BE49-F238E27FC236}">
                <a16:creationId xmlns:a16="http://schemas.microsoft.com/office/drawing/2014/main" id="{5AA699F2-DEC7-FF16-611B-617256069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ADFA4-024F-7DEB-5186-3A58C22701DA}"/>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2654516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8ACC-2BEB-468A-1D94-0AF95EDE4B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9FCFF-0345-AEF1-84DB-FBFDE5A3F9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195AF5-9483-BE48-DF10-711828E4A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86BC8-75F4-4DE0-1842-4CACFBD1EBF4}"/>
              </a:ext>
            </a:extLst>
          </p:cNvPr>
          <p:cNvSpPr>
            <a:spLocks noGrp="1"/>
          </p:cNvSpPr>
          <p:nvPr>
            <p:ph type="dt" sz="half" idx="10"/>
          </p:nvPr>
        </p:nvSpPr>
        <p:spPr/>
        <p:txBody>
          <a:bodyPr/>
          <a:lstStyle/>
          <a:p>
            <a:fld id="{52C97497-AB46-48FD-81FF-74A8D2EC47CE}" type="datetimeFigureOut">
              <a:rPr lang="en-US" smtClean="0"/>
              <a:t>8/8/2023</a:t>
            </a:fld>
            <a:endParaRPr lang="en-US"/>
          </a:p>
        </p:txBody>
      </p:sp>
      <p:sp>
        <p:nvSpPr>
          <p:cNvPr id="6" name="Footer Placeholder 5">
            <a:extLst>
              <a:ext uri="{FF2B5EF4-FFF2-40B4-BE49-F238E27FC236}">
                <a16:creationId xmlns:a16="http://schemas.microsoft.com/office/drawing/2014/main" id="{DC260BD5-AC92-E8CC-030E-660C747AE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FCA53-9F02-D61A-0BC7-3343AEFA4017}"/>
              </a:ext>
            </a:extLst>
          </p:cNvPr>
          <p:cNvSpPr>
            <a:spLocks noGrp="1"/>
          </p:cNvSpPr>
          <p:nvPr>
            <p:ph type="sldNum" sz="quarter" idx="12"/>
          </p:nvPr>
        </p:nvSpPr>
        <p:spPr/>
        <p:txBody>
          <a:bodyPr/>
          <a:lstStyle/>
          <a:p>
            <a:fld id="{6FE33FBE-D330-49E5-B3FF-4B3EE92E889B}" type="slidenum">
              <a:rPr lang="en-US" smtClean="0"/>
              <a:t>‹#›</a:t>
            </a:fld>
            <a:endParaRPr lang="en-US"/>
          </a:p>
        </p:txBody>
      </p:sp>
    </p:spTree>
    <p:extLst>
      <p:ext uri="{BB962C8B-B14F-4D97-AF65-F5344CB8AC3E}">
        <p14:creationId xmlns:p14="http://schemas.microsoft.com/office/powerpoint/2010/main" val="4102466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75A78C-16BD-52C0-F04B-B7F4FC77E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560844-FD49-3404-F0D6-2DCE6248DD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F0D59-BE4D-3B2D-F49C-BB73D3E8D3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97497-AB46-48FD-81FF-74A8D2EC47CE}" type="datetimeFigureOut">
              <a:rPr lang="en-US" smtClean="0"/>
              <a:t>8/8/2023</a:t>
            </a:fld>
            <a:endParaRPr lang="en-US"/>
          </a:p>
        </p:txBody>
      </p:sp>
      <p:sp>
        <p:nvSpPr>
          <p:cNvPr id="5" name="Footer Placeholder 4">
            <a:extLst>
              <a:ext uri="{FF2B5EF4-FFF2-40B4-BE49-F238E27FC236}">
                <a16:creationId xmlns:a16="http://schemas.microsoft.com/office/drawing/2014/main" id="{04E494F0-9275-BCC0-0CD9-7FFDB4C38A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C617E4-D3CA-163D-054D-472174DC64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33FBE-D330-49E5-B3FF-4B3EE92E889B}" type="slidenum">
              <a:rPr lang="en-US" smtClean="0"/>
              <a:t>‹#›</a:t>
            </a:fld>
            <a:endParaRPr lang="en-US"/>
          </a:p>
        </p:txBody>
      </p:sp>
    </p:spTree>
    <p:extLst>
      <p:ext uri="{BB962C8B-B14F-4D97-AF65-F5344CB8AC3E}">
        <p14:creationId xmlns:p14="http://schemas.microsoft.com/office/powerpoint/2010/main" val="341839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1.png"/><Relationship Id="rId4" Type="http://schemas.openxmlformats.org/officeDocument/2006/relationships/image" Target="../media/image56.svg"/></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mailto:harold.zald@usda.gov" TargetMode="External"/><Relationship Id="rId3" Type="http://schemas.openxmlformats.org/officeDocument/2006/relationships/hyperlink" Target="https://github.com/daniel-perret/FIA-workshop-ESA2023" TargetMode="External"/><Relationship Id="rId7" Type="http://schemas.openxmlformats.org/officeDocument/2006/relationships/hyperlink" Target="mailto:jane.terzibashian@usda.gov"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mailto:bailey.mclaughlin@maine.edu" TargetMode="External"/><Relationship Id="rId5" Type="http://schemas.openxmlformats.org/officeDocument/2006/relationships/hyperlink" Target="mailto:daniel.perret@usda.gov"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daniel-perret/FIA-workshop-ESA2023" TargetMode="External"/><Relationship Id="rId1" Type="http://schemas.openxmlformats.org/officeDocument/2006/relationships/slideLayout" Target="../slideLayouts/slideLayout2.xml"/><Relationship Id="rId5" Type="http://schemas.openxmlformats.org/officeDocument/2006/relationships/hyperlink" Target="https://www.fia.fs.usda.gov/library/database-documentation/current/ver90/FIADB%20User%20Guide%20P2_9-0-1_final.pdf" TargetMode="External"/><Relationship Id="rId4" Type="http://schemas.openxmlformats.org/officeDocument/2006/relationships/hyperlink" Target="https://www.fia.fs.usda.gov/library/database-documentation/#FIADB"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microsoft.com/office/2007/relationships/hdphoto" Target="../media/hdphoto3.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60.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5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2.sv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7.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8.svg"/><Relationship Id="rId4" Type="http://schemas.openxmlformats.org/officeDocument/2006/relationships/image" Target="../media/image51.png"/><Relationship Id="rId9" Type="http://schemas.openxmlformats.org/officeDocument/2006/relationships/image" Target="../media/image65.svg"/></Relationships>
</file>

<file path=ppt/slides/_rels/slide6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51.png"/><Relationship Id="rId10" Type="http://schemas.openxmlformats.org/officeDocument/2006/relationships/image" Target="../media/image65.svg"/><Relationship Id="rId4" Type="http://schemas.openxmlformats.org/officeDocument/2006/relationships/image" Target="../media/image67.svg"/><Relationship Id="rId9" Type="http://schemas.openxmlformats.org/officeDocument/2006/relationships/image" Target="../media/image55.png"/></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7.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68.svg"/><Relationship Id="rId4" Type="http://schemas.openxmlformats.org/officeDocument/2006/relationships/image" Target="../media/image51.png"/><Relationship Id="rId9" Type="http://schemas.openxmlformats.org/officeDocument/2006/relationships/image" Target="../media/image65.svg"/></Relationships>
</file>

<file path=ppt/slides/_rels/slide6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51.png"/><Relationship Id="rId10" Type="http://schemas.openxmlformats.org/officeDocument/2006/relationships/image" Target="../media/image65.svg"/><Relationship Id="rId4" Type="http://schemas.openxmlformats.org/officeDocument/2006/relationships/image" Target="../media/image67.svg"/><Relationship Id="rId9" Type="http://schemas.openxmlformats.org/officeDocument/2006/relationships/image" Target="../media/image55.png"/></Relationships>
</file>

<file path=ppt/slides/_rels/slide6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8.svg"/><Relationship Id="rId5" Type="http://schemas.openxmlformats.org/officeDocument/2006/relationships/image" Target="../media/image52.svg"/><Relationship Id="rId10"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s>
</file>

<file path=ppt/slides/_rels/slide6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70.svg"/></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7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7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53.png"/><Relationship Id="rId12" Type="http://schemas.openxmlformats.org/officeDocument/2006/relationships/image" Target="../media/image65.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66.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64.svg"/><Relationship Id="rId9"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8.svg"/><Relationship Id="rId5" Type="http://schemas.openxmlformats.org/officeDocument/2006/relationships/image" Target="../media/image52.svg"/><Relationship Id="rId10"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s>
</file>

<file path=ppt/slides/_rels/slide7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70.svg"/><Relationship Id="rId3" Type="http://schemas.openxmlformats.org/officeDocument/2006/relationships/image" Target="../media/image64.svg"/><Relationship Id="rId7" Type="http://schemas.openxmlformats.org/officeDocument/2006/relationships/image" Target="../media/image66.svg"/><Relationship Id="rId12"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8.svg"/><Relationship Id="rId5" Type="http://schemas.openxmlformats.org/officeDocument/2006/relationships/image" Target="../media/image52.svg"/><Relationship Id="rId15" Type="http://schemas.openxmlformats.org/officeDocument/2006/relationships/image" Target="../media/image72.svg"/><Relationship Id="rId10"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8.svg"/><Relationship Id="rId5" Type="http://schemas.openxmlformats.org/officeDocument/2006/relationships/image" Target="../media/image52.svg"/><Relationship Id="rId10" Type="http://schemas.openxmlformats.org/officeDocument/2006/relationships/image" Target="../media/image65.svg"/><Relationship Id="rId4" Type="http://schemas.openxmlformats.org/officeDocument/2006/relationships/image" Target="../media/image51.png"/><Relationship Id="rId9" Type="http://schemas.openxmlformats.org/officeDocument/2006/relationships/image" Target="../media/image56.svg"/></Relationships>
</file>

<file path=ppt/slides/_rels/slide8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53.png"/><Relationship Id="rId12" Type="http://schemas.openxmlformats.org/officeDocument/2006/relationships/image" Target="../media/image68.sv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65.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64.svg"/><Relationship Id="rId9" Type="http://schemas.openxmlformats.org/officeDocument/2006/relationships/image" Target="../media/image55.png"/></Relationships>
</file>

<file path=ppt/slides/_rels/slide8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4.svg"/><Relationship Id="rId7" Type="http://schemas.openxmlformats.org/officeDocument/2006/relationships/image" Target="../media/image54.svg"/><Relationship Id="rId12"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65.svg"/><Relationship Id="rId5" Type="http://schemas.openxmlformats.org/officeDocument/2006/relationships/image" Target="../media/image52.svg"/><Relationship Id="rId10"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brant green forest">
            <a:extLst>
              <a:ext uri="{FF2B5EF4-FFF2-40B4-BE49-F238E27FC236}">
                <a16:creationId xmlns:a16="http://schemas.microsoft.com/office/drawing/2014/main" id="{F1B3054B-1647-D927-019C-C54D23F87DF7}"/>
              </a:ext>
            </a:extLst>
          </p:cNvPr>
          <p:cNvPicPr>
            <a:picLocks noChangeAspect="1"/>
          </p:cNvPicPr>
          <p:nvPr/>
        </p:nvPicPr>
        <p:blipFill rotWithShape="1">
          <a:blip r:embed="rId3" cstate="screen">
            <a:alphaModFix amt="70000"/>
            <a:extLst>
              <a:ext uri="{BEBA8EAE-BF5A-486C-A8C5-ECC9F3942E4B}">
                <a14:imgProps xmlns:a14="http://schemas.microsoft.com/office/drawing/2010/main">
                  <a14:imgLayer r:embed="rId4">
                    <a14:imgEffect>
                      <a14:saturation sat="33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48491" y="0"/>
            <a:ext cx="12240491" cy="6858000"/>
          </a:xfrm>
          <a:prstGeom prst="rect">
            <a:avLst/>
          </a:prstGeom>
        </p:spPr>
      </p:pic>
      <p:sp>
        <p:nvSpPr>
          <p:cNvPr id="2" name="Title 1">
            <a:extLst>
              <a:ext uri="{FF2B5EF4-FFF2-40B4-BE49-F238E27FC236}">
                <a16:creationId xmlns:a16="http://schemas.microsoft.com/office/drawing/2014/main" id="{33399DFF-F013-2638-090D-5685C086926A}"/>
              </a:ext>
            </a:extLst>
          </p:cNvPr>
          <p:cNvSpPr>
            <a:spLocks noGrp="1"/>
          </p:cNvSpPr>
          <p:nvPr>
            <p:ph type="ctrTitle"/>
          </p:nvPr>
        </p:nvSpPr>
        <p:spPr>
          <a:xfrm>
            <a:off x="232064" y="984988"/>
            <a:ext cx="11261436" cy="1964833"/>
          </a:xfrm>
        </p:spPr>
        <p:txBody>
          <a:bodyPr>
            <a:normAutofit fontScale="90000"/>
          </a:bodyPr>
          <a:lstStyle/>
          <a:p>
            <a:pPr algn="l"/>
            <a:br>
              <a:rPr lang="en-US" sz="5500" b="1" dirty="0">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WK21:</a:t>
            </a: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An introduction to estimating ecological change with the USDA Forest Service FIA Database</a:t>
            </a:r>
          </a:p>
        </p:txBody>
      </p:sp>
      <p:sp>
        <p:nvSpPr>
          <p:cNvPr id="4" name="Slide Number Placeholder 3">
            <a:extLst>
              <a:ext uri="{FF2B5EF4-FFF2-40B4-BE49-F238E27FC236}">
                <a16:creationId xmlns:a16="http://schemas.microsoft.com/office/drawing/2014/main" id="{6F735534-0C6C-2FF2-5086-33C4684637BF}"/>
              </a:ext>
            </a:extLst>
          </p:cNvPr>
          <p:cNvSpPr>
            <a:spLocks noGrp="1"/>
          </p:cNvSpPr>
          <p:nvPr>
            <p:ph type="sldNum" sz="quarter" idx="12"/>
          </p:nvPr>
        </p:nvSpPr>
        <p:spPr/>
        <p:txBody>
          <a:bodyPr/>
          <a:lstStyle/>
          <a:p>
            <a:fld id="{D94B56D9-450F-46F8-A965-7B81A9B8CDD2}" type="slidenum">
              <a:rPr lang="en-US" smtClean="0"/>
              <a:t>1</a:t>
            </a:fld>
            <a:endParaRPr lang="en-US"/>
          </a:p>
        </p:txBody>
      </p:sp>
      <p:pic>
        <p:nvPicPr>
          <p:cNvPr id="6" name="Picture 5">
            <a:extLst>
              <a:ext uri="{FF2B5EF4-FFF2-40B4-BE49-F238E27FC236}">
                <a16:creationId xmlns:a16="http://schemas.microsoft.com/office/drawing/2014/main" id="{D8C1E998-4CB9-176B-0787-755CFF181A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28073" y="3589092"/>
            <a:ext cx="2291946" cy="2949820"/>
          </a:xfrm>
          <a:prstGeom prst="rect">
            <a:avLst/>
          </a:prstGeom>
        </p:spPr>
      </p:pic>
    </p:spTree>
    <p:extLst>
      <p:ext uri="{BB962C8B-B14F-4D97-AF65-F5344CB8AC3E}">
        <p14:creationId xmlns:p14="http://schemas.microsoft.com/office/powerpoint/2010/main" val="52613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C408B7-D19E-1A14-FCF1-F80118814549}"/>
              </a:ext>
              <a:ext uri="{C183D7F6-B498-43B3-948B-1728B52AA6E4}">
                <adec:decorative xmlns:adec="http://schemas.microsoft.com/office/drawing/2017/decorative" val="1"/>
              </a:ext>
            </a:extLst>
          </p:cNvPr>
          <p:cNvGrpSpPr/>
          <p:nvPr/>
        </p:nvGrpSpPr>
        <p:grpSpPr>
          <a:xfrm>
            <a:off x="1" y="246465"/>
            <a:ext cx="8083897" cy="894303"/>
            <a:chOff x="1" y="246465"/>
            <a:chExt cx="8083897" cy="894303"/>
          </a:xfrm>
        </p:grpSpPr>
        <p:grpSp>
          <p:nvGrpSpPr>
            <p:cNvPr id="17" name="Group 16">
              <a:extLst>
                <a:ext uri="{FF2B5EF4-FFF2-40B4-BE49-F238E27FC236}">
                  <a16:creationId xmlns:a16="http://schemas.microsoft.com/office/drawing/2014/main" id="{16512EAA-4C50-7CF1-B88B-DB81C700D8B9}"/>
                </a:ext>
              </a:extLst>
            </p:cNvPr>
            <p:cNvGrpSpPr/>
            <p:nvPr/>
          </p:nvGrpSpPr>
          <p:grpSpPr>
            <a:xfrm>
              <a:off x="1" y="246465"/>
              <a:ext cx="8083897" cy="894303"/>
              <a:chOff x="0" y="457200"/>
              <a:chExt cx="8083897" cy="894303"/>
            </a:xfrm>
          </p:grpSpPr>
          <p:sp>
            <p:nvSpPr>
              <p:cNvPr id="19" name="Rectangle 18">
                <a:extLst>
                  <a:ext uri="{FF2B5EF4-FFF2-40B4-BE49-F238E27FC236}">
                    <a16:creationId xmlns:a16="http://schemas.microsoft.com/office/drawing/2014/main" id="{4B5B4D80-5648-6D24-7D4E-E4C63050082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8A8DA923-A55C-6286-6A4A-B025163BA3E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9B511EBD-C529-7874-3374-4AB91D42A000}"/>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a brief origin story</a:t>
              </a:r>
            </a:p>
          </p:txBody>
        </p:sp>
      </p:grpSp>
      <p:sp>
        <p:nvSpPr>
          <p:cNvPr id="15" name="Title 14">
            <a:extLst>
              <a:ext uri="{FF2B5EF4-FFF2-40B4-BE49-F238E27FC236}">
                <a16:creationId xmlns:a16="http://schemas.microsoft.com/office/drawing/2014/main" id="{1C12610F-96C4-9CE7-612F-EE469A2464CB}"/>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sp>
        <p:nvSpPr>
          <p:cNvPr id="12" name="TextBox 11">
            <a:extLst>
              <a:ext uri="{FF2B5EF4-FFF2-40B4-BE49-F238E27FC236}">
                <a16:creationId xmlns:a16="http://schemas.microsoft.com/office/drawing/2014/main" id="{A485B817-DFEB-954B-8E4C-16BE0AB11A74}"/>
              </a:ext>
            </a:extLst>
          </p:cNvPr>
          <p:cNvSpPr txBox="1"/>
          <p:nvPr/>
        </p:nvSpPr>
        <p:spPr>
          <a:xfrm>
            <a:off x="1060674" y="1842046"/>
            <a:ext cx="4241489" cy="193899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cs typeface="Courier New" panose="02070309020205020404" pitchFamily="49" charset="0"/>
              </a:rPr>
              <a:t>Early 1900’s the US timber supply estimated between 400 billion board feet and 530 billion board feet (1910)... </a:t>
            </a:r>
            <a:r>
              <a:rPr lang="en-US" sz="2400" u="sng" dirty="0">
                <a:cs typeface="Courier New" panose="02070309020205020404" pitchFamily="49" charset="0"/>
              </a:rPr>
              <a:t>But no one really knew?</a:t>
            </a:r>
          </a:p>
        </p:txBody>
      </p:sp>
      <p:pic>
        <p:nvPicPr>
          <p:cNvPr id="9" name="Picture 8" descr="black and white photo depicting a clear cut flat plain with stumps suggesting one time there was forest land&#10;">
            <a:extLst>
              <a:ext uri="{FF2B5EF4-FFF2-40B4-BE49-F238E27FC236}">
                <a16:creationId xmlns:a16="http://schemas.microsoft.com/office/drawing/2014/main" id="{ECB93054-760C-4EC1-A089-11C807FE71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506" y="4442006"/>
            <a:ext cx="3390463" cy="2039956"/>
          </a:xfrm>
          <a:prstGeom prst="rect">
            <a:avLst/>
          </a:prstGeom>
        </p:spPr>
      </p:pic>
      <p:sp>
        <p:nvSpPr>
          <p:cNvPr id="5" name="Rectangle 4">
            <a:extLst>
              <a:ext uri="{FF2B5EF4-FFF2-40B4-BE49-F238E27FC236}">
                <a16:creationId xmlns:a16="http://schemas.microsoft.com/office/drawing/2014/main" id="{3F083844-15D9-CDDC-1E57-9B090AEB5A79}"/>
              </a:ext>
              <a:ext uri="{C183D7F6-B498-43B3-948B-1728B52AA6E4}">
                <adec:decorative xmlns:adec="http://schemas.microsoft.com/office/drawing/2017/decorative" val="1"/>
              </a:ext>
            </a:extLst>
          </p:cNvPr>
          <p:cNvSpPr/>
          <p:nvPr/>
        </p:nvSpPr>
        <p:spPr>
          <a:xfrm>
            <a:off x="8101078" y="-24063"/>
            <a:ext cx="4119260" cy="690612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black and white historical photo showing aftermath of a forest after a great burn">
            <a:extLst>
              <a:ext uri="{FF2B5EF4-FFF2-40B4-BE49-F238E27FC236}">
                <a16:creationId xmlns:a16="http://schemas.microsoft.com/office/drawing/2014/main" id="{AC503157-AB78-4A85-8A7F-DB7AC06111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1649" y="4385513"/>
            <a:ext cx="2792144" cy="2096449"/>
          </a:xfrm>
          <a:prstGeom prst="rect">
            <a:avLst/>
          </a:prstGeom>
        </p:spPr>
      </p:pic>
      <p:pic>
        <p:nvPicPr>
          <p:cNvPr id="4" name="Picture 3" descr="old news clipping image with the article title &quot;TIMBER FAMINE. prediction not justified. Use of Steel as Substitute&quot;">
            <a:extLst>
              <a:ext uri="{FF2B5EF4-FFF2-40B4-BE49-F238E27FC236}">
                <a16:creationId xmlns:a16="http://schemas.microsoft.com/office/drawing/2014/main" id="{E832C40F-8A7B-7510-B411-7562EFBAD0B7}"/>
              </a:ext>
            </a:extLst>
          </p:cNvPr>
          <p:cNvPicPr>
            <a:picLocks noChangeAspect="1"/>
          </p:cNvPicPr>
          <p:nvPr/>
        </p:nvPicPr>
        <p:blipFill>
          <a:blip r:embed="rId5"/>
          <a:stretch>
            <a:fillRect/>
          </a:stretch>
        </p:blipFill>
        <p:spPr>
          <a:xfrm rot="21166740">
            <a:off x="5632247" y="1986030"/>
            <a:ext cx="2457450" cy="2638425"/>
          </a:xfrm>
          <a:prstGeom prst="rect">
            <a:avLst/>
          </a:prstGeom>
        </p:spPr>
      </p:pic>
      <p:pic>
        <p:nvPicPr>
          <p:cNvPr id="13" name="Picture 12" descr="figure showing an early map of the forests of the USA from 1620 to 1830 and a projection for 1920 where dots represent virgin forest area (from William B. Greely. &quot;The Relation of Geography to Timber Supply&quot; published in 1925)">
            <a:extLst>
              <a:ext uri="{FF2B5EF4-FFF2-40B4-BE49-F238E27FC236}">
                <a16:creationId xmlns:a16="http://schemas.microsoft.com/office/drawing/2014/main" id="{26D97B6D-839E-44A8-BCD7-9E6DC3BD501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93788" y="255510"/>
            <a:ext cx="3562350" cy="6515100"/>
          </a:xfrm>
          <a:prstGeom prst="rect">
            <a:avLst/>
          </a:prstGeom>
        </p:spPr>
      </p:pic>
    </p:spTree>
    <p:extLst>
      <p:ext uri="{BB962C8B-B14F-4D97-AF65-F5344CB8AC3E}">
        <p14:creationId xmlns:p14="http://schemas.microsoft.com/office/powerpoint/2010/main" val="2734670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solidFill>
                  <a:srgbClr val="C00000"/>
                </a:solidFill>
              </a:rPr>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
        <p:nvSpPr>
          <p:cNvPr id="3" name="Oval 2">
            <a:extLst>
              <a:ext uri="{FF2B5EF4-FFF2-40B4-BE49-F238E27FC236}">
                <a16:creationId xmlns:a16="http://schemas.microsoft.com/office/drawing/2014/main" id="{A8835C29-DE98-E85F-B358-20473A09096A}"/>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46F75F-2E5C-73BB-C98F-FDBEF1A8D63F}"/>
              </a:ext>
            </a:extLst>
          </p:cNvPr>
          <p:cNvSpPr/>
          <p:nvPr/>
        </p:nvSpPr>
        <p:spPr>
          <a:xfrm>
            <a:off x="9614517" y="2654422"/>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ir tree with solid fill">
            <a:extLst>
              <a:ext uri="{FF2B5EF4-FFF2-40B4-BE49-F238E27FC236}">
                <a16:creationId xmlns:a16="http://schemas.microsoft.com/office/drawing/2014/main" id="{AD83FBD1-DC5A-B788-499E-BFA09DACAF2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7452" y="639192"/>
            <a:ext cx="1151643" cy="2107126"/>
          </a:xfrm>
          <a:prstGeom prst="rect">
            <a:avLst/>
          </a:prstGeom>
        </p:spPr>
      </p:pic>
      <p:pic>
        <p:nvPicPr>
          <p:cNvPr id="10" name="Graphic 9" descr="Fir tree with solid fill">
            <a:extLst>
              <a:ext uri="{FF2B5EF4-FFF2-40B4-BE49-F238E27FC236}">
                <a16:creationId xmlns:a16="http://schemas.microsoft.com/office/drawing/2014/main" id="{E09EA0C9-C8C8-E251-9640-B4C0E8052F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017" y="1320554"/>
            <a:ext cx="1346447" cy="2463553"/>
          </a:xfrm>
          <a:prstGeom prst="rect">
            <a:avLst/>
          </a:prstGeom>
        </p:spPr>
      </p:pic>
      <p:pic>
        <p:nvPicPr>
          <p:cNvPr id="11" name="Graphic 10" descr="Fir tree with solid fill">
            <a:extLst>
              <a:ext uri="{FF2B5EF4-FFF2-40B4-BE49-F238E27FC236}">
                <a16:creationId xmlns:a16="http://schemas.microsoft.com/office/drawing/2014/main" id="{C413AEEA-B3EB-A139-8DE6-0A793D19A4C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93606" y="1320554"/>
            <a:ext cx="1430512" cy="1631268"/>
          </a:xfrm>
          <a:prstGeom prst="rect">
            <a:avLst/>
          </a:prstGeom>
        </p:spPr>
      </p:pic>
      <p:sp>
        <p:nvSpPr>
          <p:cNvPr id="13" name="TextBox 12">
            <a:extLst>
              <a:ext uri="{FF2B5EF4-FFF2-40B4-BE49-F238E27FC236}">
                <a16:creationId xmlns:a16="http://schemas.microsoft.com/office/drawing/2014/main" id="{3E966727-13E1-E992-B110-B374C29D526A}"/>
              </a:ext>
            </a:extLst>
          </p:cNvPr>
          <p:cNvSpPr txBox="1"/>
          <p:nvPr/>
        </p:nvSpPr>
        <p:spPr>
          <a:xfrm>
            <a:off x="7853701" y="258356"/>
            <a:ext cx="1035960" cy="523220"/>
          </a:xfrm>
          <a:prstGeom prst="rect">
            <a:avLst/>
          </a:prstGeom>
          <a:noFill/>
        </p:spPr>
        <p:txBody>
          <a:bodyPr wrap="square" rtlCol="0">
            <a:spAutoFit/>
          </a:bodyPr>
          <a:lstStyle/>
          <a:p>
            <a:r>
              <a:rPr lang="en-US" sz="2800" b="1" dirty="0"/>
              <a:t>6</a:t>
            </a:r>
          </a:p>
        </p:txBody>
      </p:sp>
      <p:sp>
        <p:nvSpPr>
          <p:cNvPr id="14" name="TextBox 13">
            <a:extLst>
              <a:ext uri="{FF2B5EF4-FFF2-40B4-BE49-F238E27FC236}">
                <a16:creationId xmlns:a16="http://schemas.microsoft.com/office/drawing/2014/main" id="{B0C3E792-C8FD-10C5-DDBD-BE3A81078B6F}"/>
              </a:ext>
            </a:extLst>
          </p:cNvPr>
          <p:cNvSpPr txBox="1"/>
          <p:nvPr/>
        </p:nvSpPr>
        <p:spPr>
          <a:xfrm>
            <a:off x="8675626" y="941934"/>
            <a:ext cx="1035960" cy="523220"/>
          </a:xfrm>
          <a:prstGeom prst="rect">
            <a:avLst/>
          </a:prstGeom>
          <a:noFill/>
        </p:spPr>
        <p:txBody>
          <a:bodyPr wrap="square" rtlCol="0">
            <a:spAutoFit/>
          </a:bodyPr>
          <a:lstStyle/>
          <a:p>
            <a:r>
              <a:rPr lang="en-US" sz="2800" b="1" dirty="0"/>
              <a:t>6</a:t>
            </a:r>
          </a:p>
        </p:txBody>
      </p:sp>
      <p:sp>
        <p:nvSpPr>
          <p:cNvPr id="19" name="TextBox 18">
            <a:extLst>
              <a:ext uri="{FF2B5EF4-FFF2-40B4-BE49-F238E27FC236}">
                <a16:creationId xmlns:a16="http://schemas.microsoft.com/office/drawing/2014/main" id="{EFF42ED5-BE3D-D1AC-9AFD-E310E07FF66F}"/>
              </a:ext>
            </a:extLst>
          </p:cNvPr>
          <p:cNvSpPr txBox="1"/>
          <p:nvPr/>
        </p:nvSpPr>
        <p:spPr>
          <a:xfrm>
            <a:off x="9626563" y="922253"/>
            <a:ext cx="1035960" cy="523220"/>
          </a:xfrm>
          <a:prstGeom prst="rect">
            <a:avLst/>
          </a:prstGeom>
          <a:noFill/>
        </p:spPr>
        <p:txBody>
          <a:bodyPr wrap="square" rtlCol="0">
            <a:spAutoFit/>
          </a:bodyPr>
          <a:lstStyle/>
          <a:p>
            <a:r>
              <a:rPr lang="en-US" sz="2800" b="1" dirty="0">
                <a:solidFill>
                  <a:srgbClr val="C00000"/>
                </a:solidFill>
              </a:rPr>
              <a:t>75</a:t>
            </a:r>
          </a:p>
        </p:txBody>
      </p:sp>
      <p:sp>
        <p:nvSpPr>
          <p:cNvPr id="20" name="TextBox 19">
            <a:extLst>
              <a:ext uri="{FF2B5EF4-FFF2-40B4-BE49-F238E27FC236}">
                <a16:creationId xmlns:a16="http://schemas.microsoft.com/office/drawing/2014/main" id="{A6ED8EAC-7BFE-4A18-F747-4C94CA8D1FE6}"/>
              </a:ext>
            </a:extLst>
          </p:cNvPr>
          <p:cNvSpPr txBox="1"/>
          <p:nvPr/>
        </p:nvSpPr>
        <p:spPr>
          <a:xfrm>
            <a:off x="7046650" y="4285981"/>
            <a:ext cx="4553506" cy="523220"/>
          </a:xfrm>
          <a:prstGeom prst="rect">
            <a:avLst/>
          </a:prstGeom>
          <a:noFill/>
        </p:spPr>
        <p:txBody>
          <a:bodyPr wrap="square" rtlCol="0">
            <a:spAutoFit/>
          </a:bodyPr>
          <a:lstStyle/>
          <a:p>
            <a:r>
              <a:rPr lang="en-US" sz="2800" b="1" dirty="0"/>
              <a:t>6 + 6 + 75 = 87 trees per acre</a:t>
            </a:r>
          </a:p>
        </p:txBody>
      </p:sp>
    </p:spTree>
    <p:extLst>
      <p:ext uri="{BB962C8B-B14F-4D97-AF65-F5344CB8AC3E}">
        <p14:creationId xmlns:p14="http://schemas.microsoft.com/office/powerpoint/2010/main" val="18787108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01539A-0621-5D39-9118-26CE0D86CEC0}"/>
              </a:ext>
            </a:extLst>
          </p:cNvPr>
          <p:cNvSpPr txBox="1"/>
          <p:nvPr/>
        </p:nvSpPr>
        <p:spPr>
          <a:xfrm>
            <a:off x="275771" y="1197892"/>
            <a:ext cx="11640457" cy="1323439"/>
          </a:xfrm>
          <a:prstGeom prst="rect">
            <a:avLst/>
          </a:prstGeom>
          <a:noFill/>
        </p:spPr>
        <p:txBody>
          <a:bodyPr wrap="square" rtlCol="0">
            <a:spAutoFit/>
          </a:bodyPr>
          <a:lstStyle/>
          <a:p>
            <a:r>
              <a:rPr lang="en-US" sz="4000" dirty="0"/>
              <a:t>Estimating mortality, recruitment, and total abundance change of subalpine fir in Oregon</a:t>
            </a:r>
            <a:endParaRPr lang="en-US" sz="3600" dirty="0"/>
          </a:p>
        </p:txBody>
      </p:sp>
      <p:pic>
        <p:nvPicPr>
          <p:cNvPr id="7" name="Picture 6">
            <a:extLst>
              <a:ext uri="{FF2B5EF4-FFF2-40B4-BE49-F238E27FC236}">
                <a16:creationId xmlns:a16="http://schemas.microsoft.com/office/drawing/2014/main" id="{0474F728-1027-E3B0-343B-381337B4F380}"/>
              </a:ext>
            </a:extLst>
          </p:cNvPr>
          <p:cNvPicPr>
            <a:picLocks noChangeAspect="1"/>
          </p:cNvPicPr>
          <p:nvPr/>
        </p:nvPicPr>
        <p:blipFill>
          <a:blip r:embed="rId3"/>
          <a:stretch>
            <a:fillRect/>
          </a:stretch>
        </p:blipFill>
        <p:spPr>
          <a:xfrm>
            <a:off x="4069360" y="3160074"/>
            <a:ext cx="8029075" cy="3163191"/>
          </a:xfrm>
          <a:prstGeom prst="rect">
            <a:avLst/>
          </a:prstGeom>
        </p:spPr>
      </p:pic>
      <p:grpSp>
        <p:nvGrpSpPr>
          <p:cNvPr id="3" name="Group 2">
            <a:extLst>
              <a:ext uri="{FF2B5EF4-FFF2-40B4-BE49-F238E27FC236}">
                <a16:creationId xmlns:a16="http://schemas.microsoft.com/office/drawing/2014/main" id="{8F771C68-C7FE-6486-1191-5743D958DD8D}"/>
              </a:ext>
            </a:extLst>
          </p:cNvPr>
          <p:cNvGrpSpPr/>
          <p:nvPr/>
        </p:nvGrpSpPr>
        <p:grpSpPr>
          <a:xfrm>
            <a:off x="0" y="229699"/>
            <a:ext cx="8083897" cy="894303"/>
            <a:chOff x="1" y="246465"/>
            <a:chExt cx="8083897" cy="894303"/>
          </a:xfrm>
        </p:grpSpPr>
        <p:grpSp>
          <p:nvGrpSpPr>
            <p:cNvPr id="4" name="Group 3">
              <a:extLst>
                <a:ext uri="{FF2B5EF4-FFF2-40B4-BE49-F238E27FC236}">
                  <a16:creationId xmlns:a16="http://schemas.microsoft.com/office/drawing/2014/main" id="{00AAC9E9-9AAE-3409-BFF8-4EB139A40B1F}"/>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B4F8C2BF-599A-D639-106A-49EAE9834C14}"/>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311456E-EEAB-3AC5-69DB-EF9F9890323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5EF79EF-DED7-3902-04D8-087C0D31172B}"/>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Example:</a:t>
              </a:r>
            </a:p>
          </p:txBody>
        </p:sp>
      </p:grpSp>
    </p:spTree>
    <p:extLst>
      <p:ext uri="{BB962C8B-B14F-4D97-AF65-F5344CB8AC3E}">
        <p14:creationId xmlns:p14="http://schemas.microsoft.com/office/powerpoint/2010/main" val="10898842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rt path through a forest&#10;&#10;Description automatically generated with low confidence">
            <a:extLst>
              <a:ext uri="{FF2B5EF4-FFF2-40B4-BE49-F238E27FC236}">
                <a16:creationId xmlns:a16="http://schemas.microsoft.com/office/drawing/2014/main" id="{A111477B-ECF6-8229-75F5-109CE6D35242}"/>
              </a:ext>
            </a:extLst>
          </p:cNvPr>
          <p:cNvPicPr>
            <a:picLocks noChangeAspect="1"/>
          </p:cNvPicPr>
          <p:nvPr/>
        </p:nvPicPr>
        <p:blipFill>
          <a:blip r:embed="rId2" cstate="screen">
            <a:alphaModFix amt="72000"/>
            <a:extLst>
              <a:ext uri="{BEBA8EAE-BF5A-486C-A8C5-ECC9F3942E4B}">
                <a14:imgProps xmlns:a14="http://schemas.microsoft.com/office/drawing/2010/main">
                  <a14:imgLayer r:embed="rId3">
                    <a14:imgEffect>
                      <a14:brightnessContrast bright="-27000"/>
                    </a14:imgEffect>
                  </a14:imgLayer>
                </a14:imgProps>
              </a:ext>
              <a:ext uri="{28A0092B-C50C-407E-A947-70E740481C1C}">
                <a14:useLocalDpi xmlns:a14="http://schemas.microsoft.com/office/drawing/2010/main"/>
              </a:ext>
            </a:extLst>
          </a:blip>
          <a:stretch>
            <a:fillRect/>
          </a:stretch>
        </p:blipFill>
        <p:spPr>
          <a:xfrm>
            <a:off x="-1" y="0"/>
            <a:ext cx="12191997" cy="6858000"/>
          </a:xfrm>
          <a:prstGeom prst="rect">
            <a:avLst/>
          </a:prstGeom>
        </p:spPr>
      </p:pic>
      <p:sp>
        <p:nvSpPr>
          <p:cNvPr id="2" name="Title 1">
            <a:extLst>
              <a:ext uri="{FF2B5EF4-FFF2-40B4-BE49-F238E27FC236}">
                <a16:creationId xmlns:a16="http://schemas.microsoft.com/office/drawing/2014/main" id="{33399DFF-F013-2638-090D-5685C086926A}"/>
              </a:ext>
            </a:extLst>
          </p:cNvPr>
          <p:cNvSpPr>
            <a:spLocks noGrp="1"/>
          </p:cNvSpPr>
          <p:nvPr>
            <p:ph type="ctrTitle"/>
          </p:nvPr>
        </p:nvSpPr>
        <p:spPr>
          <a:xfrm>
            <a:off x="498764" y="4159988"/>
            <a:ext cx="11363036" cy="1964833"/>
          </a:xfrm>
        </p:spPr>
        <p:txBody>
          <a:bodyPr>
            <a:normAutofit fontScale="90000"/>
          </a:bodyPr>
          <a:lstStyle/>
          <a:p>
            <a:pPr algn="l"/>
            <a:br>
              <a:rPr lang="en-US" sz="5500" b="1" dirty="0">
                <a:latin typeface="Posterama" panose="020B0504020200020000" pitchFamily="34" charset="0"/>
                <a:cs typeface="Posterama" panose="020B0504020200020000" pitchFamily="34" charset="0"/>
              </a:rPr>
            </a:b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Section IV:</a:t>
            </a: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Common pitfalls and ways forward</a:t>
            </a:r>
          </a:p>
        </p:txBody>
      </p:sp>
      <p:sp>
        <p:nvSpPr>
          <p:cNvPr id="4" name="Slide Number Placeholder 3">
            <a:extLst>
              <a:ext uri="{FF2B5EF4-FFF2-40B4-BE49-F238E27FC236}">
                <a16:creationId xmlns:a16="http://schemas.microsoft.com/office/drawing/2014/main" id="{6F735534-0C6C-2FF2-5086-33C4684637BF}"/>
              </a:ext>
            </a:extLst>
          </p:cNvPr>
          <p:cNvSpPr>
            <a:spLocks noGrp="1"/>
          </p:cNvSpPr>
          <p:nvPr>
            <p:ph type="sldNum" sz="quarter" idx="12"/>
          </p:nvPr>
        </p:nvSpPr>
        <p:spPr/>
        <p:txBody>
          <a:bodyPr/>
          <a:lstStyle/>
          <a:p>
            <a:fld id="{D94B56D9-450F-46F8-A965-7B81A9B8CDD2}" type="slidenum">
              <a:rPr lang="en-US" smtClean="0"/>
              <a:t>102</a:t>
            </a:fld>
            <a:endParaRPr lang="en-US"/>
          </a:p>
        </p:txBody>
      </p:sp>
    </p:spTree>
    <p:extLst>
      <p:ext uri="{BB962C8B-B14F-4D97-AF65-F5344CB8AC3E}">
        <p14:creationId xmlns:p14="http://schemas.microsoft.com/office/powerpoint/2010/main" val="25478846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44FC8-2453-2368-997F-191A88F0A3BC}"/>
              </a:ext>
            </a:extLst>
          </p:cNvPr>
          <p:cNvSpPr>
            <a:spLocks noGrp="1"/>
          </p:cNvSpPr>
          <p:nvPr>
            <p:ph idx="1"/>
          </p:nvPr>
        </p:nvSpPr>
        <p:spPr>
          <a:xfrm>
            <a:off x="838200" y="2111673"/>
            <a:ext cx="10515600" cy="4368068"/>
          </a:xfrm>
        </p:spPr>
        <p:txBody>
          <a:bodyPr>
            <a:normAutofit/>
          </a:bodyPr>
          <a:lstStyle/>
          <a:p>
            <a:pPr marL="457200" indent="-457200">
              <a:buAutoNum type="alphaLcParenBoth"/>
            </a:pPr>
            <a:r>
              <a:rPr lang="en-US" sz="2200" b="1" i="1" dirty="0"/>
              <a:t>The FIA learning curve:</a:t>
            </a:r>
          </a:p>
          <a:p>
            <a:pPr marL="0" indent="0">
              <a:buNone/>
            </a:pPr>
            <a:endParaRPr lang="en-US" sz="2200" b="1" i="1" dirty="0"/>
          </a:p>
          <a:p>
            <a:pPr marL="457200" indent="-457200">
              <a:buAutoNum type="alphaLcParenBoth" startAt="2"/>
            </a:pPr>
            <a:r>
              <a:rPr lang="en-US" sz="2200" b="1" i="1" dirty="0"/>
              <a:t>FIA scientist survey:</a:t>
            </a:r>
          </a:p>
          <a:p>
            <a:pPr marL="457200" indent="-457200">
              <a:buAutoNum type="alphaLcParenBoth" startAt="2"/>
            </a:pPr>
            <a:endParaRPr lang="en-US" sz="2200" b="1" i="1" dirty="0"/>
          </a:p>
          <a:p>
            <a:pPr marL="457200" indent="-457200">
              <a:buAutoNum type="alphaLcParenBoth" startAt="2"/>
            </a:pPr>
            <a:r>
              <a:rPr lang="en-US" sz="2200" b="1" i="1" dirty="0"/>
              <a:t>Survey response demographics:</a:t>
            </a:r>
          </a:p>
          <a:p>
            <a:pPr marL="457200" indent="-457200">
              <a:buAutoNum type="alphaLcParenBoth" startAt="2"/>
            </a:pPr>
            <a:endParaRPr lang="en-US" sz="2200" b="1" i="1" dirty="0"/>
          </a:p>
          <a:p>
            <a:pPr marL="457200" indent="-457200">
              <a:buAutoNum type="alphaLcParenBoth" startAt="2"/>
            </a:pPr>
            <a:r>
              <a:rPr lang="en-US" sz="2200" b="1" i="1" dirty="0"/>
              <a:t>Curated survey results:</a:t>
            </a:r>
          </a:p>
          <a:p>
            <a:pPr marL="457200" lvl="1" indent="0">
              <a:buNone/>
            </a:pPr>
            <a:endParaRPr lang="en-US" sz="2100" dirty="0"/>
          </a:p>
          <a:p>
            <a:pPr marL="0" indent="0">
              <a:buNone/>
            </a:pPr>
            <a:endParaRPr lang="en-US" sz="2500" dirty="0"/>
          </a:p>
          <a:p>
            <a:pPr marL="0" indent="0">
              <a:buNone/>
            </a:pPr>
            <a:endParaRPr lang="en-US" sz="2500" dirty="0"/>
          </a:p>
        </p:txBody>
      </p:sp>
      <p:sp>
        <p:nvSpPr>
          <p:cNvPr id="5" name="Rectangle 4">
            <a:extLst>
              <a:ext uri="{FF2B5EF4-FFF2-40B4-BE49-F238E27FC236}">
                <a16:creationId xmlns:a16="http://schemas.microsoft.com/office/drawing/2014/main" id="{134B0CD5-FCCD-989E-B26B-C6577372D236}"/>
              </a:ext>
            </a:extLst>
          </p:cNvPr>
          <p:cNvSpPr/>
          <p:nvPr/>
        </p:nvSpPr>
        <p:spPr>
          <a:xfrm>
            <a:off x="2466033" y="6637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883738"/>
            <a:ext cx="6487048" cy="553998"/>
          </a:xfrm>
          <a:prstGeom prst="rect">
            <a:avLst/>
          </a:prstGeom>
          <a:noFill/>
        </p:spPr>
        <p:txBody>
          <a:bodyPr wrap="square" rtlCol="0">
            <a:spAutoFit/>
          </a:bodyPr>
          <a:lstStyle/>
          <a:p>
            <a:pPr algn="ctr"/>
            <a:r>
              <a:rPr lang="en-US" sz="3000" b="1" dirty="0">
                <a:solidFill>
                  <a:schemeClr val="bg1"/>
                </a:solidFill>
                <a:latin typeface="Posterama" panose="020B0504020200020000" pitchFamily="34" charset="0"/>
                <a:cs typeface="Posterama" panose="020B0504020200020000" pitchFamily="34" charset="0"/>
              </a:rPr>
              <a:t>What we’ll cover in this section:</a:t>
            </a:r>
          </a:p>
        </p:txBody>
      </p:sp>
      <p:sp>
        <p:nvSpPr>
          <p:cNvPr id="10" name="Slide Number Placeholder 9">
            <a:extLst>
              <a:ext uri="{FF2B5EF4-FFF2-40B4-BE49-F238E27FC236}">
                <a16:creationId xmlns:a16="http://schemas.microsoft.com/office/drawing/2014/main" id="{6E76AD0B-9C21-14C2-1FB0-78FFFD754713}"/>
              </a:ext>
            </a:extLst>
          </p:cNvPr>
          <p:cNvSpPr>
            <a:spLocks noGrp="1"/>
          </p:cNvSpPr>
          <p:nvPr>
            <p:ph type="sldNum" sz="quarter" idx="12"/>
          </p:nvPr>
        </p:nvSpPr>
        <p:spPr/>
        <p:txBody>
          <a:bodyPr/>
          <a:lstStyle/>
          <a:p>
            <a:fld id="{D94B56D9-450F-46F8-A965-7B81A9B8CDD2}" type="slidenum">
              <a:rPr lang="en-US" smtClean="0"/>
              <a:t>103</a:t>
            </a:fld>
            <a:endParaRPr lang="en-US"/>
          </a:p>
        </p:txBody>
      </p:sp>
    </p:spTree>
    <p:extLst>
      <p:ext uri="{BB962C8B-B14F-4D97-AF65-F5344CB8AC3E}">
        <p14:creationId xmlns:p14="http://schemas.microsoft.com/office/powerpoint/2010/main" val="421378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841958"/>
            <a:ext cx="5953022" cy="3816429"/>
          </a:xfrm>
          <a:prstGeom prst="rect">
            <a:avLst/>
          </a:prstGeom>
          <a:noFill/>
        </p:spPr>
        <p:txBody>
          <a:bodyPr wrap="square" rtlCol="0">
            <a:spAutoFit/>
          </a:bodyPr>
          <a:lstStyle/>
          <a:p>
            <a:r>
              <a:rPr lang="en-US" sz="2200" dirty="0">
                <a:cs typeface="Posterama" panose="020B0504020200020000" pitchFamily="34" charset="0"/>
              </a:rPr>
              <a:t>Tremendous amount of data across </a:t>
            </a:r>
            <a:r>
              <a:rPr lang="en-US" sz="2200" b="1" dirty="0">
                <a:cs typeface="Posterama" panose="020B0504020200020000" pitchFamily="34" charset="0"/>
              </a:rPr>
              <a:t>ecological, spatial, and temporal domains</a:t>
            </a:r>
            <a:r>
              <a:rPr lang="en-US" sz="2200" dirty="0">
                <a:cs typeface="Posterama" panose="020B0504020200020000" pitchFamily="34" charset="0"/>
              </a:rPr>
              <a:t>.</a:t>
            </a:r>
          </a:p>
          <a:p>
            <a:endParaRPr lang="en-US" sz="2200" b="1" dirty="0">
              <a:cs typeface="Posterama" panose="020B0504020200020000" pitchFamily="34" charset="0"/>
            </a:endParaRPr>
          </a:p>
          <a:p>
            <a:r>
              <a:rPr lang="en-US" sz="2200" dirty="0">
                <a:cs typeface="Posterama" panose="020B0504020200020000" pitchFamily="34" charset="0"/>
              </a:rPr>
              <a:t>As with any big complex relational dataset, multiple ways of learning to competently analyze FIA data.</a:t>
            </a:r>
          </a:p>
          <a:p>
            <a:endParaRPr lang="en-US" sz="2200" dirty="0">
              <a:cs typeface="Posterama" panose="020B0504020200020000" pitchFamily="34" charset="0"/>
            </a:endParaRPr>
          </a:p>
          <a:p>
            <a:r>
              <a:rPr lang="en-US" sz="2200" b="1" dirty="0">
                <a:cs typeface="Posterama" panose="020B0504020200020000" pitchFamily="34" charset="0"/>
              </a:rPr>
              <a:t>Experience over time</a:t>
            </a:r>
          </a:p>
          <a:p>
            <a:r>
              <a:rPr lang="en-US" sz="2200" b="1" dirty="0">
                <a:cs typeface="Posterama" panose="020B0504020200020000" pitchFamily="34" charset="0"/>
              </a:rPr>
              <a:t>Learning resources</a:t>
            </a:r>
            <a:endParaRPr lang="en-US" sz="2200" dirty="0">
              <a:cs typeface="Posterama" panose="020B0504020200020000" pitchFamily="34" charset="0"/>
            </a:endParaRPr>
          </a:p>
          <a:p>
            <a:r>
              <a:rPr lang="en-US" sz="2200" b="1" dirty="0">
                <a:cs typeface="Posterama" panose="020B0504020200020000" pitchFamily="34" charset="0"/>
              </a:rPr>
              <a:t>FIA collaborators and expert knowledge</a:t>
            </a:r>
          </a:p>
          <a:p>
            <a:endParaRPr lang="en-US" sz="2200"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104</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246465"/>
            <a:ext cx="8083897"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The FIA Learning Curve</a:t>
              </a:r>
            </a:p>
          </p:txBody>
        </p:sp>
      </p:grpSp>
      <p:pic>
        <p:nvPicPr>
          <p:cNvPr id="4" name="Picture 3">
            <a:extLst>
              <a:ext uri="{FF2B5EF4-FFF2-40B4-BE49-F238E27FC236}">
                <a16:creationId xmlns:a16="http://schemas.microsoft.com/office/drawing/2014/main" id="{1AFE95B0-B19B-034D-3C29-51EDF6D15C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772" y="1389835"/>
            <a:ext cx="2809613" cy="3677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A79D434F-BC22-621F-7053-53A157A43553}"/>
              </a:ext>
            </a:extLst>
          </p:cNvPr>
          <p:cNvPicPr>
            <a:picLocks noChangeAspect="1"/>
          </p:cNvPicPr>
          <p:nvPr/>
        </p:nvPicPr>
        <p:blipFill>
          <a:blip r:embed="rId4"/>
          <a:stretch>
            <a:fillRect/>
          </a:stretch>
        </p:blipFill>
        <p:spPr>
          <a:xfrm>
            <a:off x="9536557" y="2869786"/>
            <a:ext cx="2528887" cy="3851689"/>
          </a:xfrm>
          <a:prstGeom prst="rect">
            <a:avLst/>
          </a:prstGeom>
        </p:spPr>
      </p:pic>
    </p:spTree>
    <p:extLst>
      <p:ext uri="{BB962C8B-B14F-4D97-AF65-F5344CB8AC3E}">
        <p14:creationId xmlns:p14="http://schemas.microsoft.com/office/powerpoint/2010/main" val="390174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498858"/>
            <a:ext cx="10313588" cy="4832092"/>
          </a:xfrm>
          <a:prstGeom prst="rect">
            <a:avLst/>
          </a:prstGeom>
          <a:noFill/>
        </p:spPr>
        <p:txBody>
          <a:bodyPr wrap="square" rtlCol="0">
            <a:spAutoFit/>
          </a:bodyPr>
          <a:lstStyle/>
          <a:p>
            <a:r>
              <a:rPr lang="en-US" sz="2200" dirty="0">
                <a:cs typeface="Posterama" panose="020B0504020200020000" pitchFamily="34" charset="0"/>
              </a:rPr>
              <a:t>Collaborations and expert knowledge take time.</a:t>
            </a:r>
          </a:p>
          <a:p>
            <a:endParaRPr lang="en-US" sz="2200" dirty="0">
              <a:cs typeface="Posterama" panose="020B0504020200020000" pitchFamily="34" charset="0"/>
            </a:endParaRPr>
          </a:p>
          <a:p>
            <a:r>
              <a:rPr lang="en-US" sz="2200" dirty="0">
                <a:cs typeface="Posterama" panose="020B0504020200020000" pitchFamily="34" charset="0"/>
              </a:rPr>
              <a:t>To speed up the learning curve, we surveyed FIA scientists to learn what they thought were the common pitfalls and analytical ways forward across multiple ecological disciplines.</a:t>
            </a:r>
          </a:p>
          <a:p>
            <a:endParaRPr lang="en-US" sz="2200" dirty="0">
              <a:cs typeface="Posterama" panose="020B0504020200020000" pitchFamily="34" charset="0"/>
            </a:endParaRPr>
          </a:p>
          <a:p>
            <a:pPr marL="342900" indent="-342900">
              <a:buFont typeface="Arial" panose="020B0604020202020204" pitchFamily="34" charset="0"/>
              <a:buChar char="•"/>
            </a:pPr>
            <a:r>
              <a:rPr lang="en-US" sz="2200" dirty="0">
                <a:cs typeface="Posterama" panose="020B0504020200020000" pitchFamily="34" charset="0"/>
              </a:rPr>
              <a:t>Carbon cycle</a:t>
            </a:r>
          </a:p>
          <a:p>
            <a:pPr marL="342900" indent="-342900">
              <a:buFont typeface="Arial" panose="020B0604020202020204" pitchFamily="34" charset="0"/>
              <a:buChar char="•"/>
            </a:pPr>
            <a:r>
              <a:rPr lang="en-US" sz="2200" dirty="0">
                <a:cs typeface="Posterama" panose="020B0504020200020000" pitchFamily="34" charset="0"/>
              </a:rPr>
              <a:t>Forest health</a:t>
            </a:r>
          </a:p>
          <a:p>
            <a:pPr marL="342900" indent="-342900">
              <a:buFont typeface="Arial" panose="020B0604020202020204" pitchFamily="34" charset="0"/>
              <a:buChar char="•"/>
            </a:pPr>
            <a:r>
              <a:rPr lang="en-US" sz="2200" dirty="0">
                <a:cs typeface="Posterama" panose="020B0504020200020000" pitchFamily="34" charset="0"/>
              </a:rPr>
              <a:t>Biogeography/species distribution modeling</a:t>
            </a:r>
          </a:p>
          <a:p>
            <a:pPr marL="342900" indent="-342900">
              <a:buFont typeface="Arial" panose="020B0604020202020204" pitchFamily="34" charset="0"/>
              <a:buChar char="•"/>
            </a:pPr>
            <a:r>
              <a:rPr lang="en-US" sz="2200" dirty="0">
                <a:cs typeface="Posterama" panose="020B0504020200020000" pitchFamily="34" charset="0"/>
              </a:rPr>
              <a:t>Wildlife ecology</a:t>
            </a:r>
          </a:p>
          <a:p>
            <a:pPr marL="342900" indent="-342900">
              <a:buFont typeface="Arial" panose="020B0604020202020204" pitchFamily="34" charset="0"/>
              <a:buChar char="•"/>
            </a:pPr>
            <a:r>
              <a:rPr lang="en-US" sz="2200" dirty="0">
                <a:cs typeface="Posterama" panose="020B0504020200020000" pitchFamily="34" charset="0"/>
              </a:rPr>
              <a:t>Disturbance ecology</a:t>
            </a:r>
          </a:p>
          <a:p>
            <a:pPr marL="342900" indent="-342900">
              <a:buFont typeface="Arial" panose="020B0604020202020204" pitchFamily="34" charset="0"/>
              <a:buChar char="•"/>
            </a:pPr>
            <a:r>
              <a:rPr lang="en-US" sz="2200" dirty="0">
                <a:cs typeface="Posterama" panose="020B0504020200020000" pitchFamily="34" charset="0"/>
              </a:rPr>
              <a:t>Change estimation</a:t>
            </a:r>
          </a:p>
          <a:p>
            <a:pPr marL="342900" indent="-342900">
              <a:buFont typeface="Arial" panose="020B0604020202020204" pitchFamily="34" charset="0"/>
              <a:buChar char="•"/>
            </a:pPr>
            <a:r>
              <a:rPr lang="en-US" sz="2200" dirty="0">
                <a:cs typeface="Posterama" panose="020B0504020200020000" pitchFamily="34" charset="0"/>
              </a:rPr>
              <a:t>Remote sensing applications</a:t>
            </a:r>
          </a:p>
          <a:p>
            <a:pPr marL="342900" indent="-342900">
              <a:buFont typeface="Arial" panose="020B0604020202020204" pitchFamily="34" charset="0"/>
              <a:buChar char="•"/>
            </a:pPr>
            <a:r>
              <a:rPr lang="en-US" sz="2200" dirty="0">
                <a:cs typeface="Posterama" panose="020B0504020200020000" pitchFamily="34" charset="0"/>
              </a:rPr>
              <a:t>General advice and suggestions for new users</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105</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246465"/>
            <a:ext cx="8083897"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FIA Scientist Survey</a:t>
              </a:r>
            </a:p>
          </p:txBody>
        </p:sp>
      </p:grpSp>
    </p:spTree>
    <p:extLst>
      <p:ext uri="{BB962C8B-B14F-4D97-AF65-F5344CB8AC3E}">
        <p14:creationId xmlns:p14="http://schemas.microsoft.com/office/powerpoint/2010/main" val="2748049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297387" y="1349392"/>
            <a:ext cx="10313588" cy="769441"/>
          </a:xfrm>
          <a:prstGeom prst="rect">
            <a:avLst/>
          </a:prstGeom>
          <a:noFill/>
        </p:spPr>
        <p:txBody>
          <a:bodyPr wrap="square" rtlCol="0">
            <a:spAutoFit/>
          </a:bodyPr>
          <a:lstStyle/>
          <a:p>
            <a:r>
              <a:rPr lang="en-US" sz="2200" dirty="0">
                <a:cs typeface="Posterama" panose="020B0504020200020000" pitchFamily="34" charset="0"/>
              </a:rPr>
              <a:t>Internal survey via Microsoft Teams, </a:t>
            </a:r>
            <a:r>
              <a:rPr lang="en-US" sz="2200" b="1" dirty="0">
                <a:cs typeface="Posterama" panose="020B0504020200020000" pitchFamily="34" charset="0"/>
              </a:rPr>
              <a:t>23 responses, 47-minute average response time</a:t>
            </a:r>
          </a:p>
          <a:p>
            <a:endParaRPr lang="en-US" sz="2200"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106</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246465"/>
            <a:ext cx="8083897"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Survey Response Demographics</a:t>
              </a:r>
            </a:p>
          </p:txBody>
        </p:sp>
      </p:grpSp>
      <p:grpSp>
        <p:nvGrpSpPr>
          <p:cNvPr id="23" name="Group 22">
            <a:extLst>
              <a:ext uri="{FF2B5EF4-FFF2-40B4-BE49-F238E27FC236}">
                <a16:creationId xmlns:a16="http://schemas.microsoft.com/office/drawing/2014/main" id="{6714BD9B-809A-4753-F0A2-3AF67BA88C57}"/>
              </a:ext>
            </a:extLst>
          </p:cNvPr>
          <p:cNvGrpSpPr/>
          <p:nvPr/>
        </p:nvGrpSpPr>
        <p:grpSpPr>
          <a:xfrm>
            <a:off x="89884" y="2273539"/>
            <a:ext cx="12012233" cy="3890129"/>
            <a:chOff x="89884" y="2273539"/>
            <a:chExt cx="12012233" cy="3890129"/>
          </a:xfrm>
        </p:grpSpPr>
        <p:pic>
          <p:nvPicPr>
            <p:cNvPr id="8" name="Picture 7">
              <a:extLst>
                <a:ext uri="{FF2B5EF4-FFF2-40B4-BE49-F238E27FC236}">
                  <a16:creationId xmlns:a16="http://schemas.microsoft.com/office/drawing/2014/main" id="{879A269B-96C7-5554-FEC8-73399E543E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56" r="3509"/>
            <a:stretch/>
          </p:blipFill>
          <p:spPr>
            <a:xfrm>
              <a:off x="7181851" y="2311515"/>
              <a:ext cx="4920266" cy="3852153"/>
            </a:xfrm>
            <a:prstGeom prst="rect">
              <a:avLst/>
            </a:prstGeom>
          </p:spPr>
        </p:pic>
        <p:pic>
          <p:nvPicPr>
            <p:cNvPr id="17" name="Picture 16">
              <a:extLst>
                <a:ext uri="{FF2B5EF4-FFF2-40B4-BE49-F238E27FC236}">
                  <a16:creationId xmlns:a16="http://schemas.microsoft.com/office/drawing/2014/main" id="{287FD640-1AEA-7FE3-B80E-F0BE29B6ED15}"/>
                </a:ext>
              </a:extLst>
            </p:cNvPr>
            <p:cNvPicPr>
              <a:picLocks noChangeAspect="1"/>
            </p:cNvPicPr>
            <p:nvPr/>
          </p:nvPicPr>
          <p:blipFill>
            <a:blip r:embed="rId4"/>
            <a:stretch>
              <a:fillRect/>
            </a:stretch>
          </p:blipFill>
          <p:spPr>
            <a:xfrm>
              <a:off x="89884" y="2327457"/>
              <a:ext cx="4430332" cy="3638145"/>
            </a:xfrm>
            <a:prstGeom prst="rect">
              <a:avLst/>
            </a:prstGeom>
          </p:spPr>
        </p:pic>
        <p:pic>
          <p:nvPicPr>
            <p:cNvPr id="19" name="Picture 18">
              <a:extLst>
                <a:ext uri="{FF2B5EF4-FFF2-40B4-BE49-F238E27FC236}">
                  <a16:creationId xmlns:a16="http://schemas.microsoft.com/office/drawing/2014/main" id="{EB4EBB60-563E-ACA9-0A6E-620BEC8C143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542" r="17052"/>
            <a:stretch/>
          </p:blipFill>
          <p:spPr>
            <a:xfrm>
              <a:off x="3514725" y="2356032"/>
              <a:ext cx="3293034" cy="3002604"/>
            </a:xfrm>
            <a:prstGeom prst="rect">
              <a:avLst/>
            </a:prstGeom>
          </p:spPr>
        </p:pic>
        <p:sp>
          <p:nvSpPr>
            <p:cNvPr id="20" name="Rectangle 19">
              <a:extLst>
                <a:ext uri="{FF2B5EF4-FFF2-40B4-BE49-F238E27FC236}">
                  <a16:creationId xmlns:a16="http://schemas.microsoft.com/office/drawing/2014/main" id="{BF6FF10F-1FBB-8298-F8AB-0968E144F03F}"/>
                </a:ext>
              </a:extLst>
            </p:cNvPr>
            <p:cNvSpPr/>
            <p:nvPr/>
          </p:nvSpPr>
          <p:spPr>
            <a:xfrm>
              <a:off x="171450" y="2311515"/>
              <a:ext cx="314325" cy="2983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02338B-5B75-FA7D-2B52-A5B68940BEB8}"/>
                </a:ext>
              </a:extLst>
            </p:cNvPr>
            <p:cNvSpPr/>
            <p:nvPr/>
          </p:nvSpPr>
          <p:spPr>
            <a:xfrm>
              <a:off x="3409950" y="2273539"/>
              <a:ext cx="314325" cy="2983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A400728-E226-52C8-5F33-442C74765F80}"/>
                </a:ext>
              </a:extLst>
            </p:cNvPr>
            <p:cNvSpPr/>
            <p:nvPr/>
          </p:nvSpPr>
          <p:spPr>
            <a:xfrm>
              <a:off x="7134226" y="2311514"/>
              <a:ext cx="314325" cy="2983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3623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3816429"/>
          </a:xfrm>
          <a:prstGeom prst="rect">
            <a:avLst/>
          </a:prstGeom>
          <a:noFill/>
        </p:spPr>
        <p:txBody>
          <a:bodyPr wrap="square" rtlCol="0">
            <a:spAutoFit/>
          </a:bodyPr>
          <a:lstStyle/>
          <a:p>
            <a:r>
              <a:rPr lang="en-US" sz="2200" dirty="0">
                <a:cs typeface="Posterama" panose="020B0504020200020000" pitchFamily="34" charset="0"/>
              </a:rPr>
              <a:t>Be sure to understand how </a:t>
            </a:r>
            <a:r>
              <a:rPr lang="en-US" sz="2200" b="1" dirty="0">
                <a:cs typeface="Posterama" panose="020B0504020200020000" pitchFamily="34" charset="0"/>
              </a:rPr>
              <a:t>each carbon pool is measured and estimated</a:t>
            </a:r>
            <a:r>
              <a:rPr lang="en-US" sz="2200" dirty="0">
                <a:cs typeface="Posterama" panose="020B0504020200020000" pitchFamily="34" charset="0"/>
              </a:rPr>
              <a:t>.</a:t>
            </a:r>
          </a:p>
          <a:p>
            <a:endParaRPr lang="en-US" sz="2200" dirty="0">
              <a:cs typeface="Posterama" panose="020B0504020200020000" pitchFamily="34" charset="0"/>
            </a:endParaRPr>
          </a:p>
          <a:p>
            <a:r>
              <a:rPr lang="en-US" sz="2200" dirty="0">
                <a:cs typeface="Posterama" panose="020B0504020200020000" pitchFamily="34" charset="0"/>
              </a:rPr>
              <a:t>Some pools like </a:t>
            </a:r>
            <a:r>
              <a:rPr lang="en-US" sz="2200" b="1" dirty="0">
                <a:cs typeface="Posterama" panose="020B0504020200020000" pitchFamily="34" charset="0"/>
              </a:rPr>
              <a:t>aboveground live tree carbon</a:t>
            </a:r>
            <a:r>
              <a:rPr lang="en-US" sz="2200" dirty="0">
                <a:cs typeface="Posterama" panose="020B0504020200020000" pitchFamily="34" charset="0"/>
              </a:rPr>
              <a:t> are fairly easy to estimate and already calculated in the FIADB, although some important assumptions (i.e. carbon as 50% of biomass).</a:t>
            </a:r>
          </a:p>
          <a:p>
            <a:endParaRPr lang="en-US" sz="2200" dirty="0">
              <a:cs typeface="Posterama" panose="020B0504020200020000" pitchFamily="34" charset="0"/>
            </a:endParaRPr>
          </a:p>
          <a:p>
            <a:r>
              <a:rPr lang="en-US" sz="2200" dirty="0">
                <a:cs typeface="Posterama" panose="020B0504020200020000" pitchFamily="34" charset="0"/>
              </a:rPr>
              <a:t>Other pools like </a:t>
            </a:r>
            <a:r>
              <a:rPr lang="en-US" sz="2200" b="1" dirty="0">
                <a:cs typeface="Posterama" panose="020B0504020200020000" pitchFamily="34" charset="0"/>
              </a:rPr>
              <a:t>dead wood and soil carbon are less certain</a:t>
            </a:r>
            <a:r>
              <a:rPr lang="en-US" sz="2200" dirty="0">
                <a:cs typeface="Posterama" panose="020B0504020200020000" pitchFamily="34" charset="0"/>
              </a:rPr>
              <a:t>. For example, changing volume and density of dead wood.</a:t>
            </a:r>
          </a:p>
          <a:p>
            <a:endParaRPr lang="en-US" sz="2200" dirty="0">
              <a:cs typeface="Posterama" panose="020B0504020200020000" pitchFamily="34" charset="0"/>
            </a:endParaRPr>
          </a:p>
          <a:p>
            <a:r>
              <a:rPr lang="en-US" sz="2200" dirty="0">
                <a:cs typeface="Posterama" panose="020B0504020200020000" pitchFamily="34" charset="0"/>
              </a:rPr>
              <a:t>Don't forget </a:t>
            </a:r>
            <a:r>
              <a:rPr lang="en-US" sz="2200" b="1" dirty="0">
                <a:cs typeface="Posterama" panose="020B0504020200020000" pitchFamily="34" charset="0"/>
              </a:rPr>
              <a:t>transfers between carbon pools</a:t>
            </a:r>
            <a:r>
              <a:rPr lang="en-US" sz="2200" dirty="0">
                <a:cs typeface="Posterama" panose="020B0504020200020000" pitchFamily="34" charset="0"/>
              </a:rPr>
              <a:t>, which gets back to understanding GRM tables, as well as carbon in harvested wood products.</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107</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189315"/>
            <a:ext cx="8315324" cy="1070398"/>
            <a:chOff x="1" y="246465"/>
            <a:chExt cx="8083897" cy="1070398"/>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86177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Carbon Cycle</a:t>
              </a:r>
            </a:p>
          </p:txBody>
        </p:sp>
      </p:grpSp>
    </p:spTree>
    <p:extLst>
      <p:ext uri="{BB962C8B-B14F-4D97-AF65-F5344CB8AC3E}">
        <p14:creationId xmlns:p14="http://schemas.microsoft.com/office/powerpoint/2010/main" val="26794499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5170646"/>
          </a:xfrm>
          <a:prstGeom prst="rect">
            <a:avLst/>
          </a:prstGeom>
          <a:noFill/>
        </p:spPr>
        <p:txBody>
          <a:bodyPr wrap="square" rtlCol="0">
            <a:spAutoFit/>
          </a:bodyPr>
          <a:lstStyle/>
          <a:p>
            <a:r>
              <a:rPr lang="en-US" sz="2200" dirty="0">
                <a:cs typeface="Posterama" panose="020B0504020200020000" pitchFamily="34" charset="0"/>
              </a:rPr>
              <a:t>“</a:t>
            </a:r>
            <a:r>
              <a:rPr lang="en-US" sz="2200" i="1" dirty="0">
                <a:cs typeface="Posterama" panose="020B0504020200020000" pitchFamily="34" charset="0"/>
              </a:rPr>
              <a:t>Put on fuzzy glasses when interpreting tree damages. Think of damage types as a </a:t>
            </a:r>
            <a:r>
              <a:rPr lang="en-US" sz="2200" b="1" i="1" dirty="0">
                <a:cs typeface="Posterama" panose="020B0504020200020000" pitchFamily="34" charset="0"/>
              </a:rPr>
              <a:t>crappiness index</a:t>
            </a:r>
            <a:r>
              <a:rPr lang="en-US" sz="2200" i="1" dirty="0">
                <a:cs typeface="Posterama" panose="020B0504020200020000" pitchFamily="34" charset="0"/>
              </a:rPr>
              <a:t> rather than a definitive agent</a:t>
            </a:r>
            <a:r>
              <a:rPr lang="en-US" sz="2200" dirty="0">
                <a:cs typeface="Posterama" panose="020B0504020200020000" pitchFamily="34" charset="0"/>
              </a:rPr>
              <a:t>”</a:t>
            </a:r>
          </a:p>
          <a:p>
            <a:endParaRPr lang="en-US" sz="2200" dirty="0">
              <a:cs typeface="Posterama" panose="020B0504020200020000" pitchFamily="34" charset="0"/>
            </a:endParaRPr>
          </a:p>
          <a:p>
            <a:r>
              <a:rPr lang="en-US" sz="2200" dirty="0">
                <a:cs typeface="Posterama" panose="020B0504020200020000" pitchFamily="34" charset="0"/>
              </a:rPr>
              <a:t>Need to consider timeframe when treating presence/absence of live tree damage codes (or mortality codes) as verified presence or absence, </a:t>
            </a:r>
            <a:r>
              <a:rPr lang="en-US" sz="2200" b="1" dirty="0">
                <a:cs typeface="Posterama" panose="020B0504020200020000" pitchFamily="34" charset="0"/>
              </a:rPr>
              <a:t>as a disease may not be observable over a 10-year remeasurement cycle, but it may still be present on a plot between measurements</a:t>
            </a:r>
            <a:r>
              <a:rPr lang="en-US" sz="2200" dirty="0">
                <a:cs typeface="Posterama" panose="020B0504020200020000" pitchFamily="34" charset="0"/>
              </a:rPr>
              <a:t>.</a:t>
            </a:r>
          </a:p>
          <a:p>
            <a:endParaRPr lang="en-US" sz="2200" dirty="0">
              <a:cs typeface="Posterama" panose="020B0504020200020000" pitchFamily="34" charset="0"/>
            </a:endParaRPr>
          </a:p>
          <a:p>
            <a:r>
              <a:rPr lang="en-US" sz="2200" dirty="0">
                <a:cs typeface="Posterama" panose="020B0504020200020000" pitchFamily="34" charset="0"/>
              </a:rPr>
              <a:t>Think carefully about </a:t>
            </a:r>
            <a:r>
              <a:rPr lang="en-US" sz="2200" b="1" dirty="0">
                <a:cs typeface="Posterama" panose="020B0504020200020000" pitchFamily="34" charset="0"/>
              </a:rPr>
              <a:t>how questions and plot sample size interact</a:t>
            </a:r>
            <a:r>
              <a:rPr lang="en-US" sz="2200" dirty="0">
                <a:cs typeface="Posterama" panose="020B0504020200020000" pitchFamily="34" charset="0"/>
              </a:rPr>
              <a:t>. Select all stems of one specific species? only those in forested conditions? only those in fully forested plots? only those in specific forest types? only those in naturally regenerated conditions or planted/plantations? </a:t>
            </a:r>
          </a:p>
          <a:p>
            <a:endParaRPr lang="en-US" sz="2200" dirty="0">
              <a:cs typeface="Posterama" panose="020B0504020200020000" pitchFamily="34" charset="0"/>
            </a:endParaRPr>
          </a:p>
          <a:p>
            <a:r>
              <a:rPr lang="en-US" sz="2200" dirty="0">
                <a:cs typeface="Posterama" panose="020B0504020200020000" pitchFamily="34" charset="0"/>
              </a:rPr>
              <a:t>Take the time to understand how FIA data collection protocols have changed over time with respect to tree damage and causal agents mortality.</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108</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189315"/>
            <a:ext cx="8334374" cy="1070398"/>
            <a:chOff x="1" y="246465"/>
            <a:chExt cx="8083897" cy="1070398"/>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86177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Forest Health</a:t>
              </a:r>
            </a:p>
          </p:txBody>
        </p:sp>
      </p:grpSp>
    </p:spTree>
    <p:extLst>
      <p:ext uri="{BB962C8B-B14F-4D97-AF65-F5344CB8AC3E}">
        <p14:creationId xmlns:p14="http://schemas.microsoft.com/office/powerpoint/2010/main" val="2132701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4832092"/>
          </a:xfrm>
          <a:prstGeom prst="rect">
            <a:avLst/>
          </a:prstGeom>
          <a:noFill/>
        </p:spPr>
        <p:txBody>
          <a:bodyPr wrap="square" rtlCol="0">
            <a:spAutoFit/>
          </a:bodyPr>
          <a:lstStyle/>
          <a:p>
            <a:r>
              <a:rPr lang="en-US" sz="2200" b="1" dirty="0">
                <a:cs typeface="Posterama" panose="020B0504020200020000" pitchFamily="34" charset="0"/>
              </a:rPr>
              <a:t>Non detection is an issue in relation to plot size</a:t>
            </a:r>
            <a:r>
              <a:rPr lang="en-US" sz="2200" dirty="0">
                <a:cs typeface="Posterama" panose="020B0504020200020000" pitchFamily="34" charset="0"/>
              </a:rPr>
              <a:t>, especially for understory vegetation as well as seedlings/saplings sampled on the much smaller microplot.</a:t>
            </a:r>
          </a:p>
          <a:p>
            <a:endParaRPr lang="en-US" sz="2200" dirty="0">
              <a:cs typeface="Posterama" panose="020B0504020200020000" pitchFamily="34" charset="0"/>
            </a:endParaRPr>
          </a:p>
          <a:p>
            <a:r>
              <a:rPr lang="en-US" sz="2200" dirty="0">
                <a:cs typeface="Posterama" panose="020B0504020200020000" pitchFamily="34" charset="0"/>
              </a:rPr>
              <a:t>Be aware of which </a:t>
            </a:r>
            <a:r>
              <a:rPr lang="en-US" sz="2200" b="1" dirty="0">
                <a:cs typeface="Posterama" panose="020B0504020200020000" pitchFamily="34" charset="0"/>
              </a:rPr>
              <a:t>species are difficult to identify and distinguish</a:t>
            </a:r>
            <a:r>
              <a:rPr lang="en-US" sz="2200" dirty="0">
                <a:cs typeface="Posterama" panose="020B0504020200020000" pitchFamily="34" charset="0"/>
              </a:rPr>
              <a:t>, and examine the data closely in comparison to existing range maps to identify potential outliers before doing any modeling.</a:t>
            </a:r>
          </a:p>
          <a:p>
            <a:endParaRPr lang="en-US" sz="2200" dirty="0">
              <a:cs typeface="Posterama" panose="020B0504020200020000" pitchFamily="34" charset="0"/>
            </a:endParaRPr>
          </a:p>
          <a:p>
            <a:r>
              <a:rPr lang="en-US" sz="2200" dirty="0">
                <a:cs typeface="Posterama" panose="020B0504020200020000" pitchFamily="34" charset="0"/>
              </a:rPr>
              <a:t>Phenology matters for species ID of understory vegetation. Best efforts are made to visit plots at </a:t>
            </a:r>
            <a:r>
              <a:rPr lang="en-US" sz="2200" dirty="0" err="1">
                <a:cs typeface="Posterama" panose="020B0504020200020000" pitchFamily="34" charset="0"/>
              </a:rPr>
              <a:t>phenologically</a:t>
            </a:r>
            <a:r>
              <a:rPr lang="en-US" sz="2200" dirty="0">
                <a:cs typeface="Posterama" panose="020B0504020200020000" pitchFamily="34" charset="0"/>
              </a:rPr>
              <a:t> appropriate times, but logistics and interannual climate variation.</a:t>
            </a:r>
          </a:p>
          <a:p>
            <a:endParaRPr lang="en-US" sz="2200" dirty="0">
              <a:cs typeface="Posterama" panose="020B0504020200020000" pitchFamily="34" charset="0"/>
            </a:endParaRPr>
          </a:p>
          <a:p>
            <a:r>
              <a:rPr lang="en-US" sz="2200" dirty="0">
                <a:cs typeface="Posterama" panose="020B0504020200020000" pitchFamily="34" charset="0"/>
              </a:rPr>
              <a:t>Become familiar with the </a:t>
            </a:r>
            <a:r>
              <a:rPr lang="en-US" sz="2200" b="1" dirty="0">
                <a:cs typeface="Posterama" panose="020B0504020200020000" pitchFamily="34" charset="0"/>
              </a:rPr>
              <a:t>master species list </a:t>
            </a:r>
            <a:r>
              <a:rPr lang="en-US" sz="2200" dirty="0">
                <a:cs typeface="Posterama" panose="020B0504020200020000" pitchFamily="34" charset="0"/>
              </a:rPr>
              <a:t>and how it has changed over time.</a:t>
            </a:r>
          </a:p>
          <a:p>
            <a:endParaRPr lang="en-US" sz="2200" dirty="0">
              <a:cs typeface="Posterama" panose="020B0504020200020000" pitchFamily="34" charset="0"/>
            </a:endParaRPr>
          </a:p>
          <a:p>
            <a:r>
              <a:rPr lang="en-US" sz="2200" dirty="0">
                <a:cs typeface="Posterama" panose="020B0504020200020000" pitchFamily="34" charset="0"/>
              </a:rPr>
              <a:t>Extra caution with </a:t>
            </a:r>
            <a:r>
              <a:rPr lang="en-US" sz="2200" b="1" dirty="0">
                <a:cs typeface="Posterama" panose="020B0504020200020000" pitchFamily="34" charset="0"/>
              </a:rPr>
              <a:t>species that hybridize</a:t>
            </a:r>
            <a:r>
              <a:rPr lang="en-US" sz="2200" dirty="0">
                <a:cs typeface="Posterama" panose="020B0504020200020000" pitchFamily="34" charset="0"/>
              </a:rPr>
              <a:t> in geographic areas.  Consult with field staff before concluding the range for some of these species has shifted.</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109</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048749" cy="1070398"/>
            <a:chOff x="1" y="246465"/>
            <a:chExt cx="8083897" cy="1070398"/>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86177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Biogeography</a:t>
              </a:r>
            </a:p>
          </p:txBody>
        </p:sp>
      </p:grpSp>
    </p:spTree>
    <p:extLst>
      <p:ext uri="{BB962C8B-B14F-4D97-AF65-F5344CB8AC3E}">
        <p14:creationId xmlns:p14="http://schemas.microsoft.com/office/powerpoint/2010/main" val="209372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CDBB2563-91DE-C55B-3E93-00705E5108CE}"/>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11</a:t>
            </a:fld>
            <a:endParaRPr lang="en-US" dirty="0"/>
          </a:p>
        </p:txBody>
      </p:sp>
      <p:grpSp>
        <p:nvGrpSpPr>
          <p:cNvPr id="13" name="Group 12">
            <a:extLst>
              <a:ext uri="{FF2B5EF4-FFF2-40B4-BE49-F238E27FC236}">
                <a16:creationId xmlns:a16="http://schemas.microsoft.com/office/drawing/2014/main" id="{C0C74604-5155-5A34-F194-223688482677}"/>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3">
            <a:extLst>
              <a:ext uri="{FF2B5EF4-FFF2-40B4-BE49-F238E27FC236}">
                <a16:creationId xmlns:a16="http://schemas.microsoft.com/office/drawing/2014/main" id="{F8169C09-FFE1-3910-A84C-304310AE66D2}"/>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pic>
        <p:nvPicPr>
          <p:cNvPr id="5" name="Content Placeholder 3" descr="image of a black and white portrait of a man with glasses and a suit">
            <a:extLst>
              <a:ext uri="{FF2B5EF4-FFF2-40B4-BE49-F238E27FC236}">
                <a16:creationId xmlns:a16="http://schemas.microsoft.com/office/drawing/2014/main" id="{EF298C17-AD56-3778-B0CF-2E686A3DF5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55077" y="1972586"/>
            <a:ext cx="3644801" cy="2883202"/>
          </a:xfrm>
          <a:prstGeom prst="rect">
            <a:avLst/>
          </a:prstGeom>
        </p:spPr>
      </p:pic>
      <p:sp>
        <p:nvSpPr>
          <p:cNvPr id="9" name="TextBox 8" descr="HJ Andrews hired to begin the inventory&#10;He started right around Portland in 1930&#10;&#10;">
            <a:extLst>
              <a:ext uri="{FF2B5EF4-FFF2-40B4-BE49-F238E27FC236}">
                <a16:creationId xmlns:a16="http://schemas.microsoft.com/office/drawing/2014/main" id="{D9BC3906-5751-F0CF-5DAC-301D669595E7}"/>
              </a:ext>
            </a:extLst>
          </p:cNvPr>
          <p:cNvSpPr txBox="1"/>
          <p:nvPr/>
        </p:nvSpPr>
        <p:spPr>
          <a:xfrm>
            <a:off x="4395463" y="5364440"/>
            <a:ext cx="4034374" cy="646331"/>
          </a:xfrm>
          <a:prstGeom prst="rect">
            <a:avLst/>
          </a:prstGeom>
          <a:noFill/>
        </p:spPr>
        <p:txBody>
          <a:bodyPr wrap="none" rtlCol="0">
            <a:spAutoFit/>
          </a:bodyPr>
          <a:lstStyle/>
          <a:p>
            <a:r>
              <a:rPr lang="en-US" dirty="0"/>
              <a:t>HJ Andrews hired to begin the inventory</a:t>
            </a:r>
          </a:p>
          <a:p>
            <a:r>
              <a:rPr lang="en-US" dirty="0"/>
              <a:t>He started right around Portland in 1930</a:t>
            </a:r>
          </a:p>
        </p:txBody>
      </p:sp>
      <p:pic>
        <p:nvPicPr>
          <p:cNvPr id="4" name="Picture 3" descr="black and white photo of a man with glasses and suit sitting at a table. In 1929 PNW Research Station Director&#10;Thorton Munger convinces Chief to begin the survey in Oregon/Washington&#10;">
            <a:extLst>
              <a:ext uri="{FF2B5EF4-FFF2-40B4-BE49-F238E27FC236}">
                <a16:creationId xmlns:a16="http://schemas.microsoft.com/office/drawing/2014/main" id="{0E8BC81B-67AD-ADAA-7FDF-76757E606B5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1547" y="1494373"/>
            <a:ext cx="3338424" cy="3839628"/>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8" name="TextBox 7">
            <a:extLst>
              <a:ext uri="{FF2B5EF4-FFF2-40B4-BE49-F238E27FC236}">
                <a16:creationId xmlns:a16="http://schemas.microsoft.com/office/drawing/2014/main" id="{6CFE8F6F-200A-FA3B-3B5D-3E3A186AB3AF}"/>
              </a:ext>
            </a:extLst>
          </p:cNvPr>
          <p:cNvSpPr txBox="1"/>
          <p:nvPr/>
        </p:nvSpPr>
        <p:spPr>
          <a:xfrm>
            <a:off x="331337" y="5433020"/>
            <a:ext cx="4064126" cy="923330"/>
          </a:xfrm>
          <a:prstGeom prst="rect">
            <a:avLst/>
          </a:prstGeom>
          <a:noFill/>
        </p:spPr>
        <p:txBody>
          <a:bodyPr wrap="none" rtlCol="0">
            <a:spAutoFit/>
          </a:bodyPr>
          <a:lstStyle/>
          <a:p>
            <a:r>
              <a:rPr lang="en-US" dirty="0"/>
              <a:t>In 1929 PNW Research Station Director</a:t>
            </a:r>
          </a:p>
          <a:p>
            <a:r>
              <a:rPr lang="en-US" dirty="0"/>
              <a:t>Thorton Munger convinces Chief to begin</a:t>
            </a:r>
          </a:p>
          <a:p>
            <a:r>
              <a:rPr lang="en-US" dirty="0"/>
              <a:t>the survey in Oregon/Washington</a:t>
            </a:r>
          </a:p>
        </p:txBody>
      </p:sp>
      <p:grpSp>
        <p:nvGrpSpPr>
          <p:cNvPr id="3" name="Group 2" descr="map of western oregon in survey units and counties with an arrow pointing to portland saying YOU ARE HERE">
            <a:extLst>
              <a:ext uri="{FF2B5EF4-FFF2-40B4-BE49-F238E27FC236}">
                <a16:creationId xmlns:a16="http://schemas.microsoft.com/office/drawing/2014/main" id="{9FB46F50-23D2-2DEC-8FA4-7642D9B62B97}"/>
              </a:ext>
              <a:ext uri="{C183D7F6-B498-43B3-948B-1728B52AA6E4}">
                <adec:decorative xmlns:adec="http://schemas.microsoft.com/office/drawing/2017/decorative" val="0"/>
              </a:ext>
            </a:extLst>
          </p:cNvPr>
          <p:cNvGrpSpPr/>
          <p:nvPr/>
        </p:nvGrpSpPr>
        <p:grpSpPr>
          <a:xfrm>
            <a:off x="8315859" y="33457"/>
            <a:ext cx="3876141" cy="6761460"/>
            <a:chOff x="8315858" y="96540"/>
            <a:chExt cx="3876141" cy="6761460"/>
          </a:xfrm>
        </p:grpSpPr>
        <p:pic>
          <p:nvPicPr>
            <p:cNvPr id="6" name="Picture 5" descr="Map&#10;&#10;Description automatically generated">
              <a:extLst>
                <a:ext uri="{FF2B5EF4-FFF2-40B4-BE49-F238E27FC236}">
                  <a16:creationId xmlns:a16="http://schemas.microsoft.com/office/drawing/2014/main" id="{FCB3EA6F-542D-72C7-B924-DFC97455D84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15858" y="400862"/>
              <a:ext cx="3876141" cy="6457138"/>
            </a:xfrm>
            <a:prstGeom prst="rect">
              <a:avLst/>
            </a:prstGeom>
          </p:spPr>
        </p:pic>
        <p:grpSp>
          <p:nvGrpSpPr>
            <p:cNvPr id="2" name="Group 1">
              <a:extLst>
                <a:ext uri="{FF2B5EF4-FFF2-40B4-BE49-F238E27FC236}">
                  <a16:creationId xmlns:a16="http://schemas.microsoft.com/office/drawing/2014/main" id="{C34A1319-42F5-DAB8-58A6-E111BEDF8258}"/>
                </a:ext>
              </a:extLst>
            </p:cNvPr>
            <p:cNvGrpSpPr/>
            <p:nvPr/>
          </p:nvGrpSpPr>
          <p:grpSpPr>
            <a:xfrm>
              <a:off x="10253928" y="96540"/>
              <a:ext cx="1698307" cy="1635278"/>
              <a:chOff x="10253928" y="96540"/>
              <a:chExt cx="1698307" cy="1635278"/>
            </a:xfrm>
          </p:grpSpPr>
          <p:cxnSp>
            <p:nvCxnSpPr>
              <p:cNvPr id="19" name="Straight Arrow Connector 18">
                <a:extLst>
                  <a:ext uri="{FF2B5EF4-FFF2-40B4-BE49-F238E27FC236}">
                    <a16:creationId xmlns:a16="http://schemas.microsoft.com/office/drawing/2014/main" id="{6ADF0D2F-9C8C-F067-63BB-BB04CF381262}"/>
                  </a:ext>
                </a:extLst>
              </p:cNvPr>
              <p:cNvCxnSpPr/>
              <p:nvPr/>
            </p:nvCxnSpPr>
            <p:spPr>
              <a:xfrm flipH="1">
                <a:off x="10253928" y="663714"/>
                <a:ext cx="815854" cy="10681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2C165C-505E-F1E2-A373-EB261FA21C3F}"/>
                  </a:ext>
                </a:extLst>
              </p:cNvPr>
              <p:cNvSpPr txBox="1"/>
              <p:nvPr/>
            </p:nvSpPr>
            <p:spPr>
              <a:xfrm>
                <a:off x="11180330" y="96540"/>
                <a:ext cx="771905" cy="923330"/>
              </a:xfrm>
              <a:prstGeom prst="rect">
                <a:avLst/>
              </a:prstGeom>
              <a:noFill/>
            </p:spPr>
            <p:txBody>
              <a:bodyPr wrap="square" rtlCol="0">
                <a:spAutoFit/>
              </a:bodyPr>
              <a:lstStyle/>
              <a:p>
                <a:r>
                  <a:rPr lang="en-US" b="1" dirty="0">
                    <a:solidFill>
                      <a:srgbClr val="C00000"/>
                    </a:solidFill>
                  </a:rPr>
                  <a:t>YOU</a:t>
                </a:r>
                <a:br>
                  <a:rPr lang="en-US" b="1" dirty="0">
                    <a:solidFill>
                      <a:srgbClr val="C00000"/>
                    </a:solidFill>
                  </a:rPr>
                </a:br>
                <a:r>
                  <a:rPr lang="en-US" b="1" dirty="0">
                    <a:solidFill>
                      <a:srgbClr val="C00000"/>
                    </a:solidFill>
                  </a:rPr>
                  <a:t>ARE</a:t>
                </a:r>
                <a:br>
                  <a:rPr lang="en-US" b="1" dirty="0">
                    <a:solidFill>
                      <a:srgbClr val="C00000"/>
                    </a:solidFill>
                  </a:rPr>
                </a:br>
                <a:r>
                  <a:rPr lang="en-US" b="1" dirty="0">
                    <a:solidFill>
                      <a:srgbClr val="C00000"/>
                    </a:solidFill>
                  </a:rPr>
                  <a:t>HERE</a:t>
                </a:r>
              </a:p>
            </p:txBody>
          </p:sp>
        </p:grpSp>
      </p:grpSp>
    </p:spTree>
    <p:extLst>
      <p:ext uri="{BB962C8B-B14F-4D97-AF65-F5344CB8AC3E}">
        <p14:creationId xmlns:p14="http://schemas.microsoft.com/office/powerpoint/2010/main" val="36797189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6703613" cy="4493538"/>
          </a:xfrm>
          <a:prstGeom prst="rect">
            <a:avLst/>
          </a:prstGeom>
          <a:noFill/>
        </p:spPr>
        <p:txBody>
          <a:bodyPr wrap="square" rtlCol="0">
            <a:spAutoFit/>
          </a:bodyPr>
          <a:lstStyle/>
          <a:p>
            <a:r>
              <a:rPr lang="en-US" sz="2200" dirty="0">
                <a:cs typeface="Posterama" panose="020B0504020200020000" pitchFamily="34" charset="0"/>
              </a:rPr>
              <a:t>Discipline with fewest comments in survey, due to far fewer examples in literature and not a primary objective within FIA program.</a:t>
            </a:r>
          </a:p>
          <a:p>
            <a:endParaRPr lang="en-US" sz="2200" dirty="0">
              <a:cs typeface="Posterama" panose="020B0504020200020000" pitchFamily="34" charset="0"/>
            </a:endParaRPr>
          </a:p>
          <a:p>
            <a:r>
              <a:rPr lang="en-US" sz="2200" b="1" dirty="0">
                <a:cs typeface="Posterama" panose="020B0504020200020000" pitchFamily="34" charset="0"/>
              </a:rPr>
              <a:t>Habitat only</a:t>
            </a:r>
            <a:r>
              <a:rPr lang="en-US" sz="2200" dirty="0">
                <a:cs typeface="Posterama" panose="020B0504020200020000" pitchFamily="34" charset="0"/>
              </a:rPr>
              <a:t> since FIA doesn’t collect wildlife data.</a:t>
            </a:r>
          </a:p>
          <a:p>
            <a:endParaRPr lang="en-US" sz="2200" dirty="0">
              <a:cs typeface="Posterama" panose="020B0504020200020000" pitchFamily="34" charset="0"/>
            </a:endParaRPr>
          </a:p>
          <a:p>
            <a:r>
              <a:rPr lang="en-US" sz="2200" dirty="0">
                <a:cs typeface="Posterama" panose="020B0504020200020000" pitchFamily="34" charset="0"/>
              </a:rPr>
              <a:t>Importance of </a:t>
            </a:r>
            <a:r>
              <a:rPr lang="en-US" sz="2200" b="1" dirty="0">
                <a:cs typeface="Posterama" panose="020B0504020200020000" pitchFamily="34" charset="0"/>
              </a:rPr>
              <a:t>spatial and temporal compatibility</a:t>
            </a:r>
            <a:r>
              <a:rPr lang="en-US" sz="2200" dirty="0">
                <a:cs typeface="Posterama" panose="020B0504020200020000" pitchFamily="34" charset="0"/>
              </a:rPr>
              <a:t> of wildlife species and plot data. Think ground dwelling beetles or small mammals versus wolverines. </a:t>
            </a:r>
          </a:p>
          <a:p>
            <a:endParaRPr lang="en-US" sz="2200" dirty="0">
              <a:cs typeface="Posterama" panose="020B0504020200020000" pitchFamily="34" charset="0"/>
            </a:endParaRPr>
          </a:p>
          <a:p>
            <a:r>
              <a:rPr lang="en-US" sz="2200" dirty="0">
                <a:cs typeface="Posterama" panose="020B0504020200020000" pitchFamily="34" charset="0"/>
              </a:rPr>
              <a:t>Challenges deriving plot-level cover of understory or canopy </a:t>
            </a:r>
            <a:r>
              <a:rPr lang="en-US" sz="2200" b="1" dirty="0">
                <a:cs typeface="Posterama" panose="020B0504020200020000" pitchFamily="34" charset="0"/>
              </a:rPr>
              <a:t>vegetation for multi-condition plots</a:t>
            </a:r>
            <a:r>
              <a:rPr lang="en-US" sz="2200" dirty="0">
                <a:cs typeface="Posterama" panose="020B0504020200020000" pitchFamily="34" charset="0"/>
              </a:rPr>
              <a:t>.</a:t>
            </a:r>
          </a:p>
          <a:p>
            <a:endParaRPr lang="en-US" sz="2200"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110</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048749"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Wildlife Ecology</a:t>
              </a:r>
            </a:p>
          </p:txBody>
        </p:sp>
      </p:grpSp>
      <p:pic>
        <p:nvPicPr>
          <p:cNvPr id="3" name="Picture 2">
            <a:extLst>
              <a:ext uri="{FF2B5EF4-FFF2-40B4-BE49-F238E27FC236}">
                <a16:creationId xmlns:a16="http://schemas.microsoft.com/office/drawing/2014/main" id="{BFE3BA28-0A72-2E06-026F-B540B8B126EB}"/>
              </a:ext>
            </a:extLst>
          </p:cNvPr>
          <p:cNvPicPr>
            <a:picLocks noChangeAspect="1"/>
          </p:cNvPicPr>
          <p:nvPr/>
        </p:nvPicPr>
        <p:blipFill>
          <a:blip r:embed="rId3"/>
          <a:stretch>
            <a:fillRect/>
          </a:stretch>
        </p:blipFill>
        <p:spPr>
          <a:xfrm>
            <a:off x="8420100" y="2726649"/>
            <a:ext cx="3657600" cy="3994826"/>
          </a:xfrm>
          <a:prstGeom prst="rect">
            <a:avLst/>
          </a:prstGeom>
        </p:spPr>
      </p:pic>
    </p:spTree>
    <p:extLst>
      <p:ext uri="{BB962C8B-B14F-4D97-AF65-F5344CB8AC3E}">
        <p14:creationId xmlns:p14="http://schemas.microsoft.com/office/powerpoint/2010/main" val="37594077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5170646"/>
          </a:xfrm>
          <a:prstGeom prst="rect">
            <a:avLst/>
          </a:prstGeom>
          <a:noFill/>
        </p:spPr>
        <p:txBody>
          <a:bodyPr wrap="square" rtlCol="0">
            <a:spAutoFit/>
          </a:bodyPr>
          <a:lstStyle/>
          <a:p>
            <a:r>
              <a:rPr lang="en-US" sz="2200" b="1" dirty="0">
                <a:cs typeface="Posterama" panose="020B0504020200020000" pitchFamily="34" charset="0"/>
              </a:rPr>
              <a:t>Tree-level versus condition class level</a:t>
            </a:r>
            <a:r>
              <a:rPr lang="en-US" sz="2200" dirty="0">
                <a:cs typeface="Posterama" panose="020B0504020200020000" pitchFamily="34" charset="0"/>
              </a:rPr>
              <a:t>. Disturbance data is observed by condition class, with different thresholds for different categories. Treatments are a kind of disturbance with different codes. Tree damage is coded for individual trees, and is </a:t>
            </a:r>
            <a:r>
              <a:rPr lang="en-US" sz="2200" b="1" dirty="0">
                <a:cs typeface="Posterama" panose="020B0504020200020000" pitchFamily="34" charset="0"/>
              </a:rPr>
              <a:t>not linked to condition class disturbance</a:t>
            </a:r>
            <a:r>
              <a:rPr lang="en-US" sz="2200" dirty="0">
                <a:cs typeface="Posterama" panose="020B0504020200020000" pitchFamily="34" charset="0"/>
              </a:rPr>
              <a:t>. Tree and condition class data can complement each other.</a:t>
            </a:r>
          </a:p>
          <a:p>
            <a:endParaRPr lang="en-US" sz="2200" dirty="0">
              <a:cs typeface="Posterama" panose="020B0504020200020000" pitchFamily="34" charset="0"/>
            </a:endParaRPr>
          </a:p>
          <a:p>
            <a:r>
              <a:rPr lang="en-US" sz="2200" dirty="0">
                <a:cs typeface="Posterama" panose="020B0504020200020000" pitchFamily="34" charset="0"/>
              </a:rPr>
              <a:t>Be aware of </a:t>
            </a:r>
            <a:r>
              <a:rPr lang="en-US" sz="2200" b="1" dirty="0">
                <a:cs typeface="Posterama" panose="020B0504020200020000" pitchFamily="34" charset="0"/>
              </a:rPr>
              <a:t>regional differences in disturbance coding</a:t>
            </a:r>
            <a:r>
              <a:rPr lang="en-US" sz="2200" dirty="0">
                <a:cs typeface="Posterama" panose="020B0504020200020000" pitchFamily="34" charset="0"/>
              </a:rPr>
              <a:t> (example fire, surface fire, crown fire).</a:t>
            </a:r>
          </a:p>
          <a:p>
            <a:endParaRPr lang="en-US" sz="2200" dirty="0">
              <a:cs typeface="Posterama" panose="020B0504020200020000" pitchFamily="34" charset="0"/>
            </a:endParaRPr>
          </a:p>
          <a:p>
            <a:r>
              <a:rPr lang="en-US" sz="2200" dirty="0">
                <a:cs typeface="Posterama" panose="020B0504020200020000" pitchFamily="34" charset="0"/>
              </a:rPr>
              <a:t>Consult the field guides to understand </a:t>
            </a:r>
            <a:r>
              <a:rPr lang="en-US" sz="2200" b="1" dirty="0">
                <a:cs typeface="Posterama" panose="020B0504020200020000" pitchFamily="34" charset="0"/>
              </a:rPr>
              <a:t>areal extent and proportional thresholds</a:t>
            </a:r>
            <a:r>
              <a:rPr lang="en-US" sz="2200" dirty="0">
                <a:cs typeface="Posterama" panose="020B0504020200020000" pitchFamily="34" charset="0"/>
              </a:rPr>
              <a:t> for disturbances and causal agents.</a:t>
            </a:r>
          </a:p>
          <a:p>
            <a:endParaRPr lang="en-US" sz="2200" dirty="0">
              <a:cs typeface="Posterama" panose="020B0504020200020000" pitchFamily="34" charset="0"/>
            </a:endParaRPr>
          </a:p>
          <a:p>
            <a:r>
              <a:rPr lang="en-US" sz="2200" dirty="0">
                <a:cs typeface="Posterama" panose="020B0504020200020000" pitchFamily="34" charset="0"/>
              </a:rPr>
              <a:t>As with forest health comments, Need to consider timeframe when treating presence/absence of tree damage and mortality codes. </a:t>
            </a:r>
            <a:r>
              <a:rPr lang="en-US" sz="2200" b="1" dirty="0">
                <a:cs typeface="Posterama" panose="020B0504020200020000" pitchFamily="34" charset="0"/>
              </a:rPr>
              <a:t>Especially important with compound disturbance!</a:t>
            </a:r>
          </a:p>
          <a:p>
            <a:endParaRPr lang="en-US" sz="2200" b="1"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111</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791700" cy="1070398"/>
            <a:chOff x="1" y="246465"/>
            <a:chExt cx="8083897" cy="1070398"/>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86177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Disturbance Ecology</a:t>
              </a:r>
            </a:p>
          </p:txBody>
        </p:sp>
      </p:grpSp>
    </p:spTree>
    <p:extLst>
      <p:ext uri="{BB962C8B-B14F-4D97-AF65-F5344CB8AC3E}">
        <p14:creationId xmlns:p14="http://schemas.microsoft.com/office/powerpoint/2010/main" val="264961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4493538"/>
          </a:xfrm>
          <a:prstGeom prst="rect">
            <a:avLst/>
          </a:prstGeom>
          <a:noFill/>
        </p:spPr>
        <p:txBody>
          <a:bodyPr wrap="square" rtlCol="0">
            <a:spAutoFit/>
          </a:bodyPr>
          <a:lstStyle/>
          <a:p>
            <a:r>
              <a:rPr lang="en-US" sz="2200" b="1" dirty="0">
                <a:cs typeface="Posterama" panose="020B0504020200020000" pitchFamily="34" charset="0"/>
              </a:rPr>
              <a:t>Watch out for definitional changes</a:t>
            </a:r>
            <a:r>
              <a:rPr lang="en-US" sz="2200" dirty="0">
                <a:cs typeface="Posterama" panose="020B0504020200020000" pitchFamily="34" charset="0"/>
              </a:rPr>
              <a:t>. Changes in key definitions (forest cover, trees) can result in incorrect change estimation. </a:t>
            </a:r>
          </a:p>
          <a:p>
            <a:endParaRPr lang="en-US" sz="2200" dirty="0">
              <a:cs typeface="Posterama" panose="020B0504020200020000" pitchFamily="34" charset="0"/>
            </a:endParaRPr>
          </a:p>
          <a:p>
            <a:r>
              <a:rPr lang="en-US" sz="2200" dirty="0">
                <a:cs typeface="Posterama" panose="020B0504020200020000" pitchFamily="34" charset="0"/>
              </a:rPr>
              <a:t>Focus on </a:t>
            </a:r>
            <a:r>
              <a:rPr lang="en-US" sz="2200" b="1" dirty="0">
                <a:cs typeface="Posterama" panose="020B0504020200020000" pitchFamily="34" charset="0"/>
              </a:rPr>
              <a:t>GRM estimates and/or remeasured plots to estimate change</a:t>
            </a:r>
            <a:r>
              <a:rPr lang="en-US" sz="2200" dirty="0">
                <a:cs typeface="Posterama" panose="020B0504020200020000" pitchFamily="34" charset="0"/>
              </a:rPr>
              <a:t>, yet linking tables to only compare remeasured plots can be tricky.</a:t>
            </a:r>
          </a:p>
          <a:p>
            <a:endParaRPr lang="en-US" sz="2200" dirty="0">
              <a:cs typeface="Posterama" panose="020B0504020200020000" pitchFamily="34" charset="0"/>
            </a:endParaRPr>
          </a:p>
          <a:p>
            <a:r>
              <a:rPr lang="en-US" sz="2200" b="1" dirty="0">
                <a:cs typeface="Posterama" panose="020B0504020200020000" pitchFamily="34" charset="0"/>
              </a:rPr>
              <a:t>Removals can be challenging for many new users</a:t>
            </a:r>
            <a:r>
              <a:rPr lang="en-US" sz="2200" dirty="0">
                <a:cs typeface="Posterama" panose="020B0504020200020000" pitchFamily="34" charset="0"/>
              </a:rPr>
              <a:t>, they includes trees which might still be alive and/or standing but are not in the sample or land use any more.</a:t>
            </a:r>
          </a:p>
          <a:p>
            <a:endParaRPr lang="en-US" sz="2200" dirty="0">
              <a:cs typeface="Posterama" panose="020B0504020200020000" pitchFamily="34" charset="0"/>
            </a:endParaRPr>
          </a:p>
          <a:p>
            <a:r>
              <a:rPr lang="en-US" sz="2200" dirty="0">
                <a:cs typeface="Posterama" panose="020B0504020200020000" pitchFamily="34" charset="0"/>
              </a:rPr>
              <a:t>Read the </a:t>
            </a:r>
            <a:r>
              <a:rPr lang="en-US" sz="2200" b="1" dirty="0">
                <a:cs typeface="Posterama" panose="020B0504020200020000" pitchFamily="34" charset="0"/>
              </a:rPr>
              <a:t>Greenbook </a:t>
            </a:r>
            <a:r>
              <a:rPr lang="en-US" sz="2200" dirty="0">
                <a:cs typeface="Posterama" panose="020B0504020200020000" pitchFamily="34" charset="0"/>
              </a:rPr>
              <a:t>and work closely with a statistician who understands FIA GRM estimates and remeasured plots.</a:t>
            </a:r>
          </a:p>
          <a:p>
            <a:endParaRPr lang="en-US" sz="2200" dirty="0">
              <a:cs typeface="Posterama" panose="020B0504020200020000" pitchFamily="34" charset="0"/>
            </a:endParaRPr>
          </a:p>
          <a:p>
            <a:r>
              <a:rPr lang="en-US" sz="2200" dirty="0">
                <a:cs typeface="Posterama" panose="020B0504020200020000" pitchFamily="34" charset="0"/>
              </a:rPr>
              <a:t>Run your own </a:t>
            </a:r>
            <a:r>
              <a:rPr lang="en-US" sz="2200" b="1" dirty="0">
                <a:cs typeface="Posterama" panose="020B0504020200020000" pitchFamily="34" charset="0"/>
              </a:rPr>
              <a:t>longitudinal consistency checks</a:t>
            </a:r>
            <a:r>
              <a:rPr lang="en-US" sz="2200" dirty="0">
                <a:cs typeface="Posterama" panose="020B0504020200020000" pitchFamily="34" charset="0"/>
              </a:rPr>
              <a:t> when using tree-level attributes.</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112</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791700"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Change Estimation</a:t>
              </a:r>
            </a:p>
          </p:txBody>
        </p:sp>
      </p:grpSp>
    </p:spTree>
    <p:extLst>
      <p:ext uri="{BB962C8B-B14F-4D97-AF65-F5344CB8AC3E}">
        <p14:creationId xmlns:p14="http://schemas.microsoft.com/office/powerpoint/2010/main" val="1955104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58917"/>
            <a:ext cx="6939051" cy="5509200"/>
          </a:xfrm>
          <a:prstGeom prst="rect">
            <a:avLst/>
          </a:prstGeom>
          <a:noFill/>
        </p:spPr>
        <p:txBody>
          <a:bodyPr wrap="square" rtlCol="0">
            <a:spAutoFit/>
          </a:bodyPr>
          <a:lstStyle/>
          <a:p>
            <a:r>
              <a:rPr lang="en-US" sz="2200" b="1" dirty="0">
                <a:cs typeface="Posterama" panose="020B0504020200020000" pitchFamily="34" charset="0"/>
              </a:rPr>
              <a:t>True plot locations are the elephant in the room. </a:t>
            </a:r>
            <a:r>
              <a:rPr lang="en-US" sz="2200" dirty="0">
                <a:cs typeface="Posterama" panose="020B0504020200020000" pitchFamily="34" charset="0"/>
              </a:rPr>
              <a:t>Don’t assume to can just request true plot locations, they are sensitive data, projects with them generally require collaboration with FIA scientists and a comprehensive data security plan.</a:t>
            </a:r>
          </a:p>
          <a:p>
            <a:endParaRPr lang="en-US" sz="2200" dirty="0">
              <a:cs typeface="Posterama" panose="020B0504020200020000" pitchFamily="34" charset="0"/>
            </a:endParaRPr>
          </a:p>
          <a:p>
            <a:r>
              <a:rPr lang="en-US" sz="2200" dirty="0">
                <a:cs typeface="Posterama" panose="020B0504020200020000" pitchFamily="34" charset="0"/>
              </a:rPr>
              <a:t>Even for true plot locations, quality of </a:t>
            </a:r>
            <a:r>
              <a:rPr lang="en-US" sz="2200" b="1" dirty="0">
                <a:cs typeface="Posterama" panose="020B0504020200020000" pitchFamily="34" charset="0"/>
              </a:rPr>
              <a:t>geographic coordinates varies by region</a:t>
            </a:r>
            <a:r>
              <a:rPr lang="en-US" sz="2200" dirty="0">
                <a:cs typeface="Posterama" panose="020B0504020200020000" pitchFamily="34" charset="0"/>
              </a:rPr>
              <a:t> (although that is changing).</a:t>
            </a:r>
          </a:p>
          <a:p>
            <a:endParaRPr lang="en-US" sz="2200" dirty="0">
              <a:cs typeface="Posterama" panose="020B0504020200020000" pitchFamily="34" charset="0"/>
            </a:endParaRPr>
          </a:p>
          <a:p>
            <a:r>
              <a:rPr lang="en-US" sz="2200" dirty="0">
                <a:cs typeface="Posterama" panose="020B0504020200020000" pitchFamily="34" charset="0"/>
              </a:rPr>
              <a:t>Make sure the </a:t>
            </a:r>
            <a:r>
              <a:rPr lang="en-US" sz="2200" b="1" dirty="0">
                <a:cs typeface="Posterama" panose="020B0504020200020000" pitchFamily="34" charset="0"/>
              </a:rPr>
              <a:t>spatial resolution of remote sensing data </a:t>
            </a:r>
            <a:r>
              <a:rPr lang="en-US" sz="2200" dirty="0">
                <a:cs typeface="Posterama" panose="020B0504020200020000" pitchFamily="34" charset="0"/>
              </a:rPr>
              <a:t>is comparable to plot footprint.</a:t>
            </a:r>
          </a:p>
          <a:p>
            <a:endParaRPr lang="en-US" sz="2200" dirty="0">
              <a:cs typeface="Posterama" panose="020B0504020200020000" pitchFamily="34" charset="0"/>
            </a:endParaRPr>
          </a:p>
          <a:p>
            <a:r>
              <a:rPr lang="en-US" sz="2200" dirty="0">
                <a:cs typeface="Posterama" panose="020B0504020200020000" pitchFamily="34" charset="0"/>
              </a:rPr>
              <a:t>Consideration of whether or how to </a:t>
            </a:r>
            <a:r>
              <a:rPr lang="en-US" sz="2200" b="1" dirty="0">
                <a:cs typeface="Posterama" panose="020B0504020200020000" pitchFamily="34" charset="0"/>
              </a:rPr>
              <a:t>incorporate single vs. multi condition plots.</a:t>
            </a:r>
          </a:p>
          <a:p>
            <a:endParaRPr lang="en-US" sz="2200" dirty="0">
              <a:cs typeface="Posterama" panose="020B0504020200020000" pitchFamily="34" charset="0"/>
            </a:endParaRPr>
          </a:p>
          <a:p>
            <a:endParaRPr lang="en-US" sz="2200"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a:xfrm>
            <a:off x="8677274" y="6363683"/>
            <a:ext cx="2743200" cy="365125"/>
          </a:xfrm>
        </p:spPr>
        <p:txBody>
          <a:bodyPr/>
          <a:lstStyle/>
          <a:p>
            <a:fld id="{D94B56D9-450F-46F8-A965-7B81A9B8CDD2}" type="slidenum">
              <a:rPr lang="en-US" smtClean="0"/>
              <a:t>113</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791700"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Remote Sensing</a:t>
              </a:r>
            </a:p>
          </p:txBody>
        </p:sp>
      </p:grpSp>
      <p:sp>
        <p:nvSpPr>
          <p:cNvPr id="4" name="Rectangle 3">
            <a:extLst>
              <a:ext uri="{FF2B5EF4-FFF2-40B4-BE49-F238E27FC236}">
                <a16:creationId xmlns:a16="http://schemas.microsoft.com/office/drawing/2014/main" id="{C98000DD-90F5-682C-BB88-D524B9F7EC5C}"/>
              </a:ext>
            </a:extLst>
          </p:cNvPr>
          <p:cNvSpPr/>
          <p:nvPr/>
        </p:nvSpPr>
        <p:spPr>
          <a:xfrm>
            <a:off x="8822239" y="1590675"/>
            <a:ext cx="2788736" cy="2771775"/>
          </a:xfrm>
          <a:prstGeom prst="rect">
            <a:avLst/>
          </a:prstGeom>
          <a:noFill/>
          <a:ln w="28575">
            <a:solidFill>
              <a:schemeClr val="bg1">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B4E1CA9-18CC-F447-F993-FAAAC4F8781E}"/>
              </a:ext>
            </a:extLst>
          </p:cNvPr>
          <p:cNvCxnSpPr/>
          <p:nvPr/>
        </p:nvCxnSpPr>
        <p:spPr>
          <a:xfrm>
            <a:off x="9772651" y="1590674"/>
            <a:ext cx="0" cy="2771776"/>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180090-B788-8B82-76F6-2A76408574C6}"/>
              </a:ext>
            </a:extLst>
          </p:cNvPr>
          <p:cNvCxnSpPr/>
          <p:nvPr/>
        </p:nvCxnSpPr>
        <p:spPr>
          <a:xfrm>
            <a:off x="10668001" y="1590674"/>
            <a:ext cx="0" cy="2771776"/>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9BC88B-75BF-0787-9E62-91DD958F2024}"/>
              </a:ext>
            </a:extLst>
          </p:cNvPr>
          <p:cNvCxnSpPr>
            <a:cxnSpLocks/>
          </p:cNvCxnSpPr>
          <p:nvPr/>
        </p:nvCxnSpPr>
        <p:spPr>
          <a:xfrm>
            <a:off x="8793664" y="2495550"/>
            <a:ext cx="2817311"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5C9031-D51E-73AC-049F-24CE77137768}"/>
              </a:ext>
            </a:extLst>
          </p:cNvPr>
          <p:cNvCxnSpPr>
            <a:cxnSpLocks/>
          </p:cNvCxnSpPr>
          <p:nvPr/>
        </p:nvCxnSpPr>
        <p:spPr>
          <a:xfrm>
            <a:off x="8822239" y="3438525"/>
            <a:ext cx="2817311" cy="0"/>
          </a:xfrm>
          <a:prstGeom prst="line">
            <a:avLst/>
          </a:prstGeom>
          <a:ln w="2857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4E458BB-D48B-EAE1-3D3C-4D9A8478CC31}"/>
              </a:ext>
            </a:extLst>
          </p:cNvPr>
          <p:cNvGrpSpPr/>
          <p:nvPr/>
        </p:nvGrpSpPr>
        <p:grpSpPr>
          <a:xfrm>
            <a:off x="8883109" y="1551825"/>
            <a:ext cx="2695569" cy="2616185"/>
            <a:chOff x="8877303" y="1435123"/>
            <a:chExt cx="2695569" cy="2616185"/>
          </a:xfrm>
        </p:grpSpPr>
        <p:grpSp>
          <p:nvGrpSpPr>
            <p:cNvPr id="25" name="Group 24">
              <a:extLst>
                <a:ext uri="{FF2B5EF4-FFF2-40B4-BE49-F238E27FC236}">
                  <a16:creationId xmlns:a16="http://schemas.microsoft.com/office/drawing/2014/main" id="{65CBEC09-8F2A-9906-CD24-0975063460C2}"/>
                </a:ext>
              </a:extLst>
            </p:cNvPr>
            <p:cNvGrpSpPr/>
            <p:nvPr/>
          </p:nvGrpSpPr>
          <p:grpSpPr>
            <a:xfrm>
              <a:off x="8877303" y="3136910"/>
              <a:ext cx="914398" cy="914398"/>
              <a:chOff x="9210675" y="5162550"/>
              <a:chExt cx="914398" cy="914398"/>
            </a:xfrm>
          </p:grpSpPr>
          <p:sp>
            <p:nvSpPr>
              <p:cNvPr id="23" name="Oval 22">
                <a:extLst>
                  <a:ext uri="{FF2B5EF4-FFF2-40B4-BE49-F238E27FC236}">
                    <a16:creationId xmlns:a16="http://schemas.microsoft.com/office/drawing/2014/main" id="{40F48E4B-E9B0-DFCC-C5A1-8E88D93138FB}"/>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2AE95CC-7510-AA5C-3818-9019CC08A597}"/>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ED8F1F38-9B8F-2F57-BC01-992EA5941456}"/>
                </a:ext>
              </a:extLst>
            </p:cNvPr>
            <p:cNvGrpSpPr/>
            <p:nvPr/>
          </p:nvGrpSpPr>
          <p:grpSpPr>
            <a:xfrm>
              <a:off x="10658474" y="3110242"/>
              <a:ext cx="914398" cy="914398"/>
              <a:chOff x="9210675" y="5162550"/>
              <a:chExt cx="914398" cy="914398"/>
            </a:xfrm>
          </p:grpSpPr>
          <p:sp>
            <p:nvSpPr>
              <p:cNvPr id="27" name="Oval 26">
                <a:extLst>
                  <a:ext uri="{FF2B5EF4-FFF2-40B4-BE49-F238E27FC236}">
                    <a16:creationId xmlns:a16="http://schemas.microsoft.com/office/drawing/2014/main" id="{794BFB10-0447-74CF-C77B-8DB8101BC4FB}"/>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EC7EE3-7A44-F86C-BAE7-80868AA8CD23}"/>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C9BD666B-752C-D1CA-0F81-F06990F102A9}"/>
                </a:ext>
              </a:extLst>
            </p:cNvPr>
            <p:cNvGrpSpPr/>
            <p:nvPr/>
          </p:nvGrpSpPr>
          <p:grpSpPr>
            <a:xfrm>
              <a:off x="9744076" y="2452392"/>
              <a:ext cx="914398" cy="914398"/>
              <a:chOff x="9210675" y="5162550"/>
              <a:chExt cx="914398" cy="914398"/>
            </a:xfrm>
          </p:grpSpPr>
          <p:sp>
            <p:nvSpPr>
              <p:cNvPr id="30" name="Oval 29">
                <a:extLst>
                  <a:ext uri="{FF2B5EF4-FFF2-40B4-BE49-F238E27FC236}">
                    <a16:creationId xmlns:a16="http://schemas.microsoft.com/office/drawing/2014/main" id="{88066D14-E3B1-4917-A9BC-8E000D2B9552}"/>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B674A01-1263-7E1B-7C4A-FEEBFB704A7D}"/>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0A3C50F-BD97-21B0-DD95-6FC1F79905B2}"/>
                </a:ext>
              </a:extLst>
            </p:cNvPr>
            <p:cNvGrpSpPr/>
            <p:nvPr/>
          </p:nvGrpSpPr>
          <p:grpSpPr>
            <a:xfrm>
              <a:off x="9763128" y="1435123"/>
              <a:ext cx="914398" cy="914398"/>
              <a:chOff x="9210675" y="5162550"/>
              <a:chExt cx="914398" cy="914398"/>
            </a:xfrm>
          </p:grpSpPr>
          <p:sp>
            <p:nvSpPr>
              <p:cNvPr id="33" name="Oval 32">
                <a:extLst>
                  <a:ext uri="{FF2B5EF4-FFF2-40B4-BE49-F238E27FC236}">
                    <a16:creationId xmlns:a16="http://schemas.microsoft.com/office/drawing/2014/main" id="{A3038F13-A485-CFDF-B90A-8B49CD495957}"/>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C0BBBE-D383-3D5F-6C86-A8A33DDB29D6}"/>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6" name="Group 35">
            <a:extLst>
              <a:ext uri="{FF2B5EF4-FFF2-40B4-BE49-F238E27FC236}">
                <a16:creationId xmlns:a16="http://schemas.microsoft.com/office/drawing/2014/main" id="{7D5C8621-757E-345C-1C98-98CC09FD0B1F}"/>
              </a:ext>
            </a:extLst>
          </p:cNvPr>
          <p:cNvGrpSpPr/>
          <p:nvPr/>
        </p:nvGrpSpPr>
        <p:grpSpPr>
          <a:xfrm>
            <a:off x="8274538" y="2028075"/>
            <a:ext cx="2695569" cy="2616185"/>
            <a:chOff x="8877303" y="1435123"/>
            <a:chExt cx="2695569" cy="2616185"/>
          </a:xfrm>
        </p:grpSpPr>
        <p:grpSp>
          <p:nvGrpSpPr>
            <p:cNvPr id="37" name="Group 36">
              <a:extLst>
                <a:ext uri="{FF2B5EF4-FFF2-40B4-BE49-F238E27FC236}">
                  <a16:creationId xmlns:a16="http://schemas.microsoft.com/office/drawing/2014/main" id="{D2FECB06-8A22-2072-0E12-6460C6F0D85B}"/>
                </a:ext>
              </a:extLst>
            </p:cNvPr>
            <p:cNvGrpSpPr/>
            <p:nvPr/>
          </p:nvGrpSpPr>
          <p:grpSpPr>
            <a:xfrm>
              <a:off x="8877303" y="3136910"/>
              <a:ext cx="914398" cy="914398"/>
              <a:chOff x="9210675" y="5162550"/>
              <a:chExt cx="914398" cy="914398"/>
            </a:xfrm>
          </p:grpSpPr>
          <p:sp>
            <p:nvSpPr>
              <p:cNvPr id="47" name="Oval 46">
                <a:extLst>
                  <a:ext uri="{FF2B5EF4-FFF2-40B4-BE49-F238E27FC236}">
                    <a16:creationId xmlns:a16="http://schemas.microsoft.com/office/drawing/2014/main" id="{6755767E-F640-2331-28E0-3924FA139102}"/>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B7637BA-4AE3-C9DB-E02F-450F08F9BD74}"/>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1024DE7-DBE2-3489-2BC2-E16E4CE564C8}"/>
                </a:ext>
              </a:extLst>
            </p:cNvPr>
            <p:cNvGrpSpPr/>
            <p:nvPr/>
          </p:nvGrpSpPr>
          <p:grpSpPr>
            <a:xfrm>
              <a:off x="10658474" y="3110242"/>
              <a:ext cx="914398" cy="914398"/>
              <a:chOff x="9210675" y="5162550"/>
              <a:chExt cx="914398" cy="914398"/>
            </a:xfrm>
          </p:grpSpPr>
          <p:sp>
            <p:nvSpPr>
              <p:cNvPr id="45" name="Oval 44">
                <a:extLst>
                  <a:ext uri="{FF2B5EF4-FFF2-40B4-BE49-F238E27FC236}">
                    <a16:creationId xmlns:a16="http://schemas.microsoft.com/office/drawing/2014/main" id="{3C2FB90B-2814-350B-4055-4FA74761A688}"/>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605A575-D9AA-3120-CE43-34A5E274B8C2}"/>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7E946C8-354B-FFF0-925E-4F615215C360}"/>
                </a:ext>
              </a:extLst>
            </p:cNvPr>
            <p:cNvGrpSpPr/>
            <p:nvPr/>
          </p:nvGrpSpPr>
          <p:grpSpPr>
            <a:xfrm>
              <a:off x="9744076" y="2452392"/>
              <a:ext cx="914398" cy="914398"/>
              <a:chOff x="9210675" y="5162550"/>
              <a:chExt cx="914398" cy="914398"/>
            </a:xfrm>
          </p:grpSpPr>
          <p:sp>
            <p:nvSpPr>
              <p:cNvPr id="43" name="Oval 42">
                <a:extLst>
                  <a:ext uri="{FF2B5EF4-FFF2-40B4-BE49-F238E27FC236}">
                    <a16:creationId xmlns:a16="http://schemas.microsoft.com/office/drawing/2014/main" id="{F13C44EE-8717-99D0-5601-337732D66A55}"/>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4400F78-21AA-0C8A-6EBC-9BD260C99022}"/>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E45DB04-B666-5FFF-53B2-E7BF1911270F}"/>
                </a:ext>
              </a:extLst>
            </p:cNvPr>
            <p:cNvGrpSpPr/>
            <p:nvPr/>
          </p:nvGrpSpPr>
          <p:grpSpPr>
            <a:xfrm>
              <a:off x="9763128" y="1435123"/>
              <a:ext cx="914398" cy="914398"/>
              <a:chOff x="9210675" y="5162550"/>
              <a:chExt cx="914398" cy="914398"/>
            </a:xfrm>
          </p:grpSpPr>
          <p:sp>
            <p:nvSpPr>
              <p:cNvPr id="41" name="Oval 40">
                <a:extLst>
                  <a:ext uri="{FF2B5EF4-FFF2-40B4-BE49-F238E27FC236}">
                    <a16:creationId xmlns:a16="http://schemas.microsoft.com/office/drawing/2014/main" id="{14994372-1EF3-FECC-2A56-B2127109D117}"/>
                  </a:ext>
                </a:extLst>
              </p:cNvPr>
              <p:cNvSpPr/>
              <p:nvPr/>
            </p:nvSpPr>
            <p:spPr>
              <a:xfrm>
                <a:off x="9210675" y="5162550"/>
                <a:ext cx="914398" cy="914398"/>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582FF76-C692-D181-7213-E602BAC8E8A4}"/>
                  </a:ext>
                </a:extLst>
              </p:cNvPr>
              <p:cNvSpPr/>
              <p:nvPr/>
            </p:nvSpPr>
            <p:spPr>
              <a:xfrm>
                <a:off x="9648825" y="5593081"/>
                <a:ext cx="47625"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FEFB7937-9005-0CEA-7460-AD4D0A695915}"/>
              </a:ext>
            </a:extLst>
          </p:cNvPr>
          <p:cNvSpPr txBox="1"/>
          <p:nvPr/>
        </p:nvSpPr>
        <p:spPr>
          <a:xfrm>
            <a:off x="10837468" y="1249049"/>
            <a:ext cx="809619" cy="369332"/>
          </a:xfrm>
          <a:prstGeom prst="rect">
            <a:avLst/>
          </a:prstGeom>
          <a:noFill/>
        </p:spPr>
        <p:txBody>
          <a:bodyPr wrap="square" rtlCol="0">
            <a:spAutoFit/>
          </a:bodyPr>
          <a:lstStyle/>
          <a:p>
            <a:r>
              <a:rPr lang="en-US" dirty="0"/>
              <a:t>30 m </a:t>
            </a:r>
          </a:p>
        </p:txBody>
      </p:sp>
    </p:spTree>
    <p:extLst>
      <p:ext uri="{BB962C8B-B14F-4D97-AF65-F5344CB8AC3E}">
        <p14:creationId xmlns:p14="http://schemas.microsoft.com/office/powerpoint/2010/main" val="3784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2" y="1349392"/>
            <a:ext cx="10313588" cy="3816429"/>
          </a:xfrm>
          <a:prstGeom prst="rect">
            <a:avLst/>
          </a:prstGeom>
          <a:noFill/>
        </p:spPr>
        <p:txBody>
          <a:bodyPr wrap="square" rtlCol="0">
            <a:spAutoFit/>
          </a:bodyPr>
          <a:lstStyle/>
          <a:p>
            <a:r>
              <a:rPr lang="en-US" sz="2200" b="1" dirty="0" err="1">
                <a:cs typeface="Posterama" panose="020B0504020200020000" pitchFamily="34" charset="0"/>
              </a:rPr>
              <a:t>EVALIDator</a:t>
            </a:r>
            <a:r>
              <a:rPr lang="en-US" sz="2200" b="1" dirty="0">
                <a:cs typeface="Posterama" panose="020B0504020200020000" pitchFamily="34" charset="0"/>
              </a:rPr>
              <a:t> tool </a:t>
            </a:r>
            <a:r>
              <a:rPr lang="en-US" sz="2200" dirty="0">
                <a:cs typeface="Posterama" panose="020B0504020200020000" pitchFamily="34" charset="0"/>
              </a:rPr>
              <a:t>for generating reports with FIA data also provides SQL code</a:t>
            </a:r>
          </a:p>
          <a:p>
            <a:endParaRPr lang="en-US" sz="2200" dirty="0">
              <a:cs typeface="Posterama" panose="020B0504020200020000" pitchFamily="34" charset="0"/>
            </a:endParaRPr>
          </a:p>
          <a:p>
            <a:r>
              <a:rPr lang="en-US" sz="2200" b="1" dirty="0">
                <a:cs typeface="Posterama" panose="020B0504020200020000" pitchFamily="34" charset="0"/>
              </a:rPr>
              <a:t>Take time to talk to a FIA data expert </a:t>
            </a:r>
            <a:r>
              <a:rPr lang="en-US" sz="2200" dirty="0">
                <a:cs typeface="Posterama" panose="020B0504020200020000" pitchFamily="34" charset="0"/>
              </a:rPr>
              <a:t>before you start your project or dive into analyses. They are super helpful and an amazing resource.</a:t>
            </a:r>
          </a:p>
          <a:p>
            <a:endParaRPr lang="en-US" sz="2200" dirty="0">
              <a:cs typeface="Posterama" panose="020B0504020200020000" pitchFamily="34" charset="0"/>
            </a:endParaRPr>
          </a:p>
          <a:p>
            <a:r>
              <a:rPr lang="en-US" sz="2200" b="1" dirty="0">
                <a:cs typeface="Posterama" panose="020B0504020200020000" pitchFamily="34" charset="0"/>
              </a:rPr>
              <a:t>Collaborate with a FIA data expert.</a:t>
            </a:r>
          </a:p>
          <a:p>
            <a:endParaRPr lang="en-US" sz="2200" b="1" dirty="0">
              <a:cs typeface="Posterama" panose="020B0504020200020000" pitchFamily="34" charset="0"/>
            </a:endParaRPr>
          </a:p>
          <a:p>
            <a:r>
              <a:rPr lang="en-US" sz="2200" b="1" dirty="0">
                <a:cs typeface="Posterama" panose="020B0504020200020000" pitchFamily="34" charset="0"/>
              </a:rPr>
              <a:t>Take the time to understand all the terminology and protocol</a:t>
            </a:r>
            <a:r>
              <a:rPr lang="en-US" sz="2200" dirty="0">
                <a:cs typeface="Posterama" panose="020B0504020200020000" pitchFamily="34" charset="0"/>
              </a:rPr>
              <a:t>, read through the manuals/instructions and then to not hesitate to reach out with clarifying questions.</a:t>
            </a:r>
          </a:p>
          <a:p>
            <a:endParaRPr lang="en-US" sz="2200" b="1" dirty="0">
              <a:cs typeface="Posterama" panose="020B0504020200020000" pitchFamily="34" charset="0"/>
            </a:endParaRPr>
          </a:p>
          <a:p>
            <a:endParaRPr lang="en-US" sz="2200" b="1" dirty="0">
              <a:cs typeface="Posterama" panose="020B0504020200020000" pitchFamily="34" charset="0"/>
            </a:endParaRP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114</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0" y="189315"/>
            <a:ext cx="9791700"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Curated Survey Results: Other</a:t>
              </a:r>
            </a:p>
          </p:txBody>
        </p:sp>
      </p:grpSp>
    </p:spTree>
    <p:extLst>
      <p:ext uri="{BB962C8B-B14F-4D97-AF65-F5344CB8AC3E}">
        <p14:creationId xmlns:p14="http://schemas.microsoft.com/office/powerpoint/2010/main" val="12362290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B0CD5-FCCD-989E-B26B-C6577372D236}"/>
              </a:ext>
            </a:extLst>
          </p:cNvPr>
          <p:cNvSpPr/>
          <p:nvPr/>
        </p:nvSpPr>
        <p:spPr>
          <a:xfrm>
            <a:off x="2466033" y="3081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464638"/>
            <a:ext cx="6487048" cy="707886"/>
          </a:xfrm>
          <a:prstGeom prst="rect">
            <a:avLst/>
          </a:prstGeom>
          <a:noFill/>
        </p:spPr>
        <p:txBody>
          <a:bodyPr wrap="square" rtlCol="0">
            <a:spAutoFit/>
          </a:bodyPr>
          <a:lstStyle/>
          <a:p>
            <a:pPr algn="ctr"/>
            <a:r>
              <a:rPr lang="en-US" sz="4000" b="1" dirty="0">
                <a:solidFill>
                  <a:schemeClr val="bg1"/>
                </a:solidFill>
                <a:latin typeface="Posterama" panose="020B0504020200020000" pitchFamily="34" charset="0"/>
                <a:cs typeface="Posterama" panose="020B0504020200020000" pitchFamily="34" charset="0"/>
              </a:rPr>
              <a:t>Workshop resources</a:t>
            </a:r>
          </a:p>
        </p:txBody>
      </p:sp>
      <p:sp>
        <p:nvSpPr>
          <p:cNvPr id="2" name="TextBox 1">
            <a:extLst>
              <a:ext uri="{FF2B5EF4-FFF2-40B4-BE49-F238E27FC236}">
                <a16:creationId xmlns:a16="http://schemas.microsoft.com/office/drawing/2014/main" id="{901F1A35-9D11-BEDF-639D-AD45097D5B15}"/>
              </a:ext>
            </a:extLst>
          </p:cNvPr>
          <p:cNvSpPr txBox="1"/>
          <p:nvPr/>
        </p:nvSpPr>
        <p:spPr>
          <a:xfrm>
            <a:off x="1028700" y="1785204"/>
            <a:ext cx="10134600" cy="1938992"/>
          </a:xfrm>
          <a:prstGeom prst="rect">
            <a:avLst/>
          </a:prstGeom>
          <a:noFill/>
        </p:spPr>
        <p:txBody>
          <a:bodyPr wrap="square" rtlCol="0">
            <a:spAutoFit/>
          </a:bodyPr>
          <a:lstStyle/>
          <a:p>
            <a:r>
              <a:rPr lang="en-US" sz="2400" dirty="0"/>
              <a:t>GitHub repository with slides, data, code, and documents: </a:t>
            </a:r>
          </a:p>
          <a:p>
            <a:r>
              <a:rPr lang="en-US" dirty="0"/>
              <a:t>	</a:t>
            </a:r>
          </a:p>
          <a:p>
            <a:r>
              <a:rPr lang="en-US" sz="2400" dirty="0"/>
              <a:t>	</a:t>
            </a:r>
            <a:r>
              <a:rPr lang="en-US" sz="2400" dirty="0">
                <a:hlinkClick r:id="rId3"/>
              </a:rPr>
              <a:t>https://github.com/daniel-perret/FIA-workshop-ESA2023</a:t>
            </a:r>
            <a:endParaRPr lang="en-US" sz="2400" dirty="0"/>
          </a:p>
          <a:p>
            <a:endParaRPr lang="en-US" dirty="0"/>
          </a:p>
          <a:p>
            <a:endParaRPr lang="en-US" dirty="0"/>
          </a:p>
          <a:p>
            <a:r>
              <a:rPr lang="en-US" dirty="0"/>
              <a:t>	</a:t>
            </a:r>
          </a:p>
        </p:txBody>
      </p:sp>
      <p:pic>
        <p:nvPicPr>
          <p:cNvPr id="4" name="Picture 3">
            <a:extLst>
              <a:ext uri="{FF2B5EF4-FFF2-40B4-BE49-F238E27FC236}">
                <a16:creationId xmlns:a16="http://schemas.microsoft.com/office/drawing/2014/main" id="{1C7D4DE6-EB33-168F-65EF-29122093EBEA}"/>
              </a:ext>
            </a:extLst>
          </p:cNvPr>
          <p:cNvPicPr>
            <a:picLocks noChangeAspect="1"/>
          </p:cNvPicPr>
          <p:nvPr/>
        </p:nvPicPr>
        <p:blipFill>
          <a:blip r:embed="rId4"/>
          <a:stretch>
            <a:fillRect/>
          </a:stretch>
        </p:blipFill>
        <p:spPr>
          <a:xfrm>
            <a:off x="9442314" y="1580892"/>
            <a:ext cx="1943371" cy="1848108"/>
          </a:xfrm>
          <a:prstGeom prst="rect">
            <a:avLst/>
          </a:prstGeom>
        </p:spPr>
      </p:pic>
      <p:sp>
        <p:nvSpPr>
          <p:cNvPr id="6" name="TextBox 5">
            <a:extLst>
              <a:ext uri="{FF2B5EF4-FFF2-40B4-BE49-F238E27FC236}">
                <a16:creationId xmlns:a16="http://schemas.microsoft.com/office/drawing/2014/main" id="{CEA988FF-2201-FA8F-2714-64C8B11FEA44}"/>
              </a:ext>
            </a:extLst>
          </p:cNvPr>
          <p:cNvSpPr txBox="1"/>
          <p:nvPr/>
        </p:nvSpPr>
        <p:spPr>
          <a:xfrm rot="5400000">
            <a:off x="10555510" y="2332980"/>
            <a:ext cx="1787349" cy="369332"/>
          </a:xfrm>
          <a:prstGeom prst="rect">
            <a:avLst/>
          </a:prstGeom>
          <a:noFill/>
        </p:spPr>
        <p:txBody>
          <a:bodyPr wrap="none" rtlCol="0">
            <a:spAutoFit/>
          </a:bodyPr>
          <a:lstStyle/>
          <a:p>
            <a:r>
              <a:rPr lang="en-US" i="1" dirty="0"/>
              <a:t>Look! A QR code!</a:t>
            </a:r>
          </a:p>
        </p:txBody>
      </p:sp>
      <p:sp>
        <p:nvSpPr>
          <p:cNvPr id="3" name="TextBox 2">
            <a:extLst>
              <a:ext uri="{FF2B5EF4-FFF2-40B4-BE49-F238E27FC236}">
                <a16:creationId xmlns:a16="http://schemas.microsoft.com/office/drawing/2014/main" id="{5FF5DB82-1662-7480-0B4E-269EA10D06F8}"/>
              </a:ext>
            </a:extLst>
          </p:cNvPr>
          <p:cNvSpPr txBox="1"/>
          <p:nvPr/>
        </p:nvSpPr>
        <p:spPr>
          <a:xfrm>
            <a:off x="809039" y="3655152"/>
            <a:ext cx="10573922" cy="1200329"/>
          </a:xfrm>
          <a:prstGeom prst="rect">
            <a:avLst/>
          </a:prstGeom>
          <a:noFill/>
        </p:spPr>
        <p:txBody>
          <a:bodyPr wrap="square" rtlCol="0">
            <a:spAutoFit/>
          </a:bodyPr>
          <a:lstStyle/>
          <a:p>
            <a:pPr algn="ctr"/>
            <a:r>
              <a:rPr lang="en-US" sz="2400" dirty="0"/>
              <a:t>We’re still actively compiling more resources! If you’d like to be notified about more FIA stuff, shoot one of us an email (subject line “FIA WORKSHOP”). Feel free to keep in touch with us and with each other as your FIA analyses develop!</a:t>
            </a:r>
          </a:p>
        </p:txBody>
      </p:sp>
      <p:sp>
        <p:nvSpPr>
          <p:cNvPr id="9" name="TextBox 8">
            <a:extLst>
              <a:ext uri="{FF2B5EF4-FFF2-40B4-BE49-F238E27FC236}">
                <a16:creationId xmlns:a16="http://schemas.microsoft.com/office/drawing/2014/main" id="{0F60517A-2160-05A2-699F-0D2B0039DDD4}"/>
              </a:ext>
            </a:extLst>
          </p:cNvPr>
          <p:cNvSpPr txBox="1"/>
          <p:nvPr/>
        </p:nvSpPr>
        <p:spPr>
          <a:xfrm>
            <a:off x="4320074" y="4864917"/>
            <a:ext cx="4693298" cy="1938992"/>
          </a:xfrm>
          <a:prstGeom prst="rect">
            <a:avLst/>
          </a:prstGeom>
          <a:noFill/>
        </p:spPr>
        <p:txBody>
          <a:bodyPr wrap="square" rtlCol="0">
            <a:spAutoFit/>
          </a:bodyPr>
          <a:lstStyle/>
          <a:p>
            <a:r>
              <a:rPr lang="en-US" sz="2400" dirty="0">
                <a:hlinkClick r:id="rId5"/>
              </a:rPr>
              <a:t>daniel.perret@usda.gov</a:t>
            </a:r>
            <a:endParaRPr lang="en-US" sz="2400" dirty="0"/>
          </a:p>
          <a:p>
            <a:r>
              <a:rPr lang="en-US" sz="2400" dirty="0">
                <a:hlinkClick r:id="rId6"/>
              </a:rPr>
              <a:t>bailey.mclaughlin@maine.edu</a:t>
            </a:r>
            <a:endParaRPr lang="en-US" sz="2400" dirty="0"/>
          </a:p>
          <a:p>
            <a:r>
              <a:rPr lang="en-US" sz="2400" dirty="0">
                <a:hlinkClick r:id="rId7"/>
              </a:rPr>
              <a:t>jane.terzibashian@usda.gov</a:t>
            </a:r>
            <a:endParaRPr lang="en-US" sz="2400" dirty="0"/>
          </a:p>
          <a:p>
            <a:r>
              <a:rPr lang="en-US" sz="2400" dirty="0">
                <a:hlinkClick r:id="rId8"/>
              </a:rPr>
              <a:t>harold.zald@usda.gov</a:t>
            </a:r>
            <a:endParaRPr lang="en-US" sz="2400" dirty="0"/>
          </a:p>
          <a:p>
            <a:endParaRPr lang="en-US" sz="2400" dirty="0"/>
          </a:p>
        </p:txBody>
      </p:sp>
    </p:spTree>
    <p:extLst>
      <p:ext uri="{BB962C8B-B14F-4D97-AF65-F5344CB8AC3E}">
        <p14:creationId xmlns:p14="http://schemas.microsoft.com/office/powerpoint/2010/main" val="410108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BC4A4FE-70EC-AE0C-A89D-44CD2E0CB4B9}"/>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pic>
        <p:nvPicPr>
          <p:cNvPr id="5" name="Picture 4" descr="scanned image of the first page of the report, Forest Resources of the Douglas-Fir Regio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5313" y="1709741"/>
            <a:ext cx="3359577" cy="4540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photo of a report cover from FOREST RESOURCES of the Douglas-Fir Region by US Forest service"/>
          <p:cNvPicPr>
            <a:picLocks noChangeAspect="1"/>
          </p:cNvPicPr>
          <p:nvPr/>
        </p:nvPicPr>
        <p:blipFill>
          <a:blip r:embed="rId4"/>
          <a:stretch>
            <a:fillRect/>
          </a:stretch>
        </p:blipFill>
        <p:spPr>
          <a:xfrm>
            <a:off x="320710" y="1225284"/>
            <a:ext cx="3739839" cy="4885662"/>
          </a:xfrm>
          <a:prstGeom prst="rect">
            <a:avLst/>
          </a:prstGeom>
        </p:spPr>
      </p:pic>
      <p:sp>
        <p:nvSpPr>
          <p:cNvPr id="2" name="Rectangle 1">
            <a:extLst>
              <a:ext uri="{FF2B5EF4-FFF2-40B4-BE49-F238E27FC236}">
                <a16:creationId xmlns:a16="http://schemas.microsoft.com/office/drawing/2014/main" id="{EAC6BA2B-D31B-40A1-9BEF-1D37467FF1B1}"/>
              </a:ext>
            </a:extLst>
          </p:cNvPr>
          <p:cNvSpPr/>
          <p:nvPr/>
        </p:nvSpPr>
        <p:spPr>
          <a:xfrm>
            <a:off x="7426899" y="1709741"/>
            <a:ext cx="4479793" cy="3785652"/>
          </a:xfrm>
          <a:prstGeom prst="rect">
            <a:avLst/>
          </a:prstGeom>
        </p:spPr>
        <p:txBody>
          <a:bodyPr wrap="square">
            <a:spAutoFit/>
          </a:bodyPr>
          <a:lstStyle/>
          <a:p>
            <a:r>
              <a:rPr lang="en-US" sz="2400" dirty="0"/>
              <a:t>Remember the 1909/1910 estimate of total wood in the US, est. about 400-500 billion board feet?  </a:t>
            </a:r>
          </a:p>
          <a:p>
            <a:endParaRPr lang="en-US" sz="2400" dirty="0"/>
          </a:p>
          <a:p>
            <a:r>
              <a:rPr lang="en-US" sz="2400" dirty="0"/>
              <a:t>HJ Andrews survey estimated that </a:t>
            </a:r>
            <a:r>
              <a:rPr lang="en-US" sz="2400" b="1" dirty="0"/>
              <a:t>within the combined region of western OR and WA, there was 546 billion board feet of timber. </a:t>
            </a:r>
            <a:r>
              <a:rPr lang="en-US" sz="2400" dirty="0"/>
              <a:t> 60% of this is in Douglas-fir.   </a:t>
            </a:r>
          </a:p>
        </p:txBody>
      </p:sp>
      <p:grpSp>
        <p:nvGrpSpPr>
          <p:cNvPr id="8" name="Group 7">
            <a:extLst>
              <a:ext uri="{FF2B5EF4-FFF2-40B4-BE49-F238E27FC236}">
                <a16:creationId xmlns:a16="http://schemas.microsoft.com/office/drawing/2014/main" id="{00C6DE77-6501-938A-40B6-925D22AC762A}"/>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0" name="Rectangle 9">
              <a:extLst>
                <a:ext uri="{FF2B5EF4-FFF2-40B4-BE49-F238E27FC236}">
                  <a16:creationId xmlns:a16="http://schemas.microsoft.com/office/drawing/2014/main" id="{960E68C1-A492-ECBC-EB2D-DD12689952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6B99789C-CAB1-2678-C452-2C64374B6595}"/>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72311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0C6DE77-6501-938A-40B6-925D22AC762A}"/>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0" name="Rectangle 9">
              <a:extLst>
                <a:ext uri="{FF2B5EF4-FFF2-40B4-BE49-F238E27FC236}">
                  <a16:creationId xmlns:a16="http://schemas.microsoft.com/office/drawing/2014/main" id="{960E68C1-A492-ECBC-EB2D-DD12689952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6B99789C-CAB1-2678-C452-2C64374B6595}"/>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8">
            <a:extLst>
              <a:ext uri="{FF2B5EF4-FFF2-40B4-BE49-F238E27FC236}">
                <a16:creationId xmlns:a16="http://schemas.microsoft.com/office/drawing/2014/main" id="{4BC4A4FE-70EC-AE0C-A89D-44CD2E0CB4B9}"/>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pic>
        <p:nvPicPr>
          <p:cNvPr id="17" name="Picture 16" descr="image of the cover of the 2018 publication, Oregon's Forest Resources, 2006-2015: Ten-Year Forest Inventory and Analysis Report">
            <a:extLst>
              <a:ext uri="{FF2B5EF4-FFF2-40B4-BE49-F238E27FC236}">
                <a16:creationId xmlns:a16="http://schemas.microsoft.com/office/drawing/2014/main" id="{B5535856-102B-3E36-56C5-7A8D252344D0}"/>
              </a:ext>
            </a:extLst>
          </p:cNvPr>
          <p:cNvPicPr>
            <a:picLocks noChangeAspect="1"/>
          </p:cNvPicPr>
          <p:nvPr/>
        </p:nvPicPr>
        <p:blipFill>
          <a:blip r:embed="rId3"/>
          <a:stretch>
            <a:fillRect/>
          </a:stretch>
        </p:blipFill>
        <p:spPr>
          <a:xfrm>
            <a:off x="8131453" y="1243973"/>
            <a:ext cx="3788148" cy="4866973"/>
          </a:xfrm>
          <a:prstGeom prst="rect">
            <a:avLst/>
          </a:prstGeom>
        </p:spPr>
      </p:pic>
      <p:sp>
        <p:nvSpPr>
          <p:cNvPr id="13" name="TextBox 12">
            <a:extLst>
              <a:ext uri="{FF2B5EF4-FFF2-40B4-BE49-F238E27FC236}">
                <a16:creationId xmlns:a16="http://schemas.microsoft.com/office/drawing/2014/main" id="{A111060E-B7A6-8BF6-0F7B-30C58D94F42E}"/>
              </a:ext>
            </a:extLst>
          </p:cNvPr>
          <p:cNvSpPr txBox="1"/>
          <p:nvPr/>
        </p:nvSpPr>
        <p:spPr>
          <a:xfrm>
            <a:off x="4143314" y="1349392"/>
            <a:ext cx="3905372" cy="5309146"/>
          </a:xfrm>
          <a:prstGeom prst="rect">
            <a:avLst/>
          </a:prstGeom>
          <a:noFill/>
        </p:spPr>
        <p:txBody>
          <a:bodyPr wrap="square">
            <a:spAutoFit/>
          </a:bodyPr>
          <a:lstStyle/>
          <a:p>
            <a:pPr marL="514350" indent="-457200">
              <a:spcAft>
                <a:spcPts val="600"/>
              </a:spcAft>
            </a:pPr>
            <a:r>
              <a:rPr lang="en-US" altLang="en-US" dirty="0">
                <a:solidFill>
                  <a:prstClr val="black"/>
                </a:solidFill>
              </a:rPr>
              <a:t>Inventories originally focused on tracking timber supply - now include soils, wildlife habitat…</a:t>
            </a:r>
          </a:p>
          <a:p>
            <a:pPr marL="514350" indent="-457200">
              <a:spcAft>
                <a:spcPts val="600"/>
              </a:spcAft>
            </a:pPr>
            <a:r>
              <a:rPr lang="en-US" dirty="0">
                <a:solidFill>
                  <a:prstClr val="black"/>
                </a:solidFill>
              </a:rPr>
              <a:t>Early protocols varied across the nation to suit the needs of different regions – this changed with the </a:t>
            </a:r>
            <a:r>
              <a:rPr lang="en-US" b="1" dirty="0">
                <a:solidFill>
                  <a:prstClr val="black"/>
                </a:solidFill>
              </a:rPr>
              <a:t>1998 Farm Bill, </a:t>
            </a:r>
            <a:r>
              <a:rPr lang="en-US" dirty="0">
                <a:solidFill>
                  <a:prstClr val="black"/>
                </a:solidFill>
              </a:rPr>
              <a:t>mandated a nationally uniform plot and grid design.</a:t>
            </a:r>
          </a:p>
          <a:p>
            <a:pPr marL="514350" indent="-457200">
              <a:spcAft>
                <a:spcPts val="600"/>
              </a:spcAft>
            </a:pPr>
            <a:r>
              <a:rPr lang="en-US" dirty="0">
                <a:solidFill>
                  <a:prstClr val="black"/>
                </a:solidFill>
              </a:rPr>
              <a:t>The forest commodity aspects of FIA combined with forest health monitoring’s </a:t>
            </a:r>
            <a:r>
              <a:rPr lang="en-US" b="1" dirty="0">
                <a:solidFill>
                  <a:prstClr val="black"/>
                </a:solidFill>
              </a:rPr>
              <a:t>annual inventory design</a:t>
            </a:r>
            <a:r>
              <a:rPr lang="en-US" dirty="0">
                <a:solidFill>
                  <a:prstClr val="black"/>
                </a:solidFill>
              </a:rPr>
              <a:t> and objectives.</a:t>
            </a:r>
          </a:p>
          <a:p>
            <a:pPr marL="514350" indent="-457200">
              <a:spcAft>
                <a:spcPts val="600"/>
              </a:spcAft>
            </a:pPr>
            <a:r>
              <a:rPr lang="en-US" altLang="en-US" dirty="0">
                <a:solidFill>
                  <a:prstClr val="black"/>
                </a:solidFill>
              </a:rPr>
              <a:t>The most recent Congressional directives are Urban FIA, integrate technologies such as remote sensing, and report on biomass and carbon stocks.</a:t>
            </a:r>
          </a:p>
        </p:txBody>
      </p:sp>
      <p:pic>
        <p:nvPicPr>
          <p:cNvPr id="6" name="Picture 5" descr="photo of a report cover from FOREST RESOURCES of the Douglas-Fir Region by US Forest service"/>
          <p:cNvPicPr>
            <a:picLocks noChangeAspect="1"/>
          </p:cNvPicPr>
          <p:nvPr/>
        </p:nvPicPr>
        <p:blipFill>
          <a:blip r:embed="rId4"/>
          <a:stretch>
            <a:fillRect/>
          </a:stretch>
        </p:blipFill>
        <p:spPr>
          <a:xfrm>
            <a:off x="320710" y="1305728"/>
            <a:ext cx="3739839" cy="4885662"/>
          </a:xfrm>
          <a:prstGeom prst="rect">
            <a:avLst/>
          </a:prstGeom>
        </p:spPr>
      </p:pic>
    </p:spTree>
    <p:extLst>
      <p:ext uri="{BB962C8B-B14F-4D97-AF65-F5344CB8AC3E}">
        <p14:creationId xmlns:p14="http://schemas.microsoft.com/office/powerpoint/2010/main" val="1414057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068F5BE-61D7-56A6-88A5-C4728866F3FF}"/>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grpSp>
        <p:nvGrpSpPr>
          <p:cNvPr id="13" name="Group 12" descr="Map showing the implementation year of the annual inventory in each state. Implementation year ranges from 1997 to 2011.">
            <a:extLst>
              <a:ext uri="{FF2B5EF4-FFF2-40B4-BE49-F238E27FC236}">
                <a16:creationId xmlns:a16="http://schemas.microsoft.com/office/drawing/2014/main" id="{27A736DE-ED1B-4AA2-B016-DB3D57460B11}"/>
              </a:ext>
            </a:extLst>
          </p:cNvPr>
          <p:cNvGrpSpPr/>
          <p:nvPr/>
        </p:nvGrpSpPr>
        <p:grpSpPr>
          <a:xfrm>
            <a:off x="276226" y="1349392"/>
            <a:ext cx="6983707" cy="5006957"/>
            <a:chOff x="276226" y="723900"/>
            <a:chExt cx="8505824" cy="5632449"/>
          </a:xfrm>
        </p:grpSpPr>
        <p:sp>
          <p:nvSpPr>
            <p:cNvPr id="14" name="Rectangle 13">
              <a:extLst>
                <a:ext uri="{FF2B5EF4-FFF2-40B4-BE49-F238E27FC236}">
                  <a16:creationId xmlns:a16="http://schemas.microsoft.com/office/drawing/2014/main" id="{93AAD46B-742B-45F0-8391-A1BD2786A77A}"/>
                </a:ext>
              </a:extLst>
            </p:cNvPr>
            <p:cNvSpPr/>
            <p:nvPr/>
          </p:nvSpPr>
          <p:spPr>
            <a:xfrm>
              <a:off x="276226" y="723900"/>
              <a:ext cx="8505824" cy="5632449"/>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0525FC7-DB51-4507-84FC-5D43FF12F4F1}"/>
                </a:ext>
              </a:extLst>
            </p:cNvPr>
            <p:cNvSpPr txBox="1"/>
            <p:nvPr/>
          </p:nvSpPr>
          <p:spPr>
            <a:xfrm>
              <a:off x="630261" y="826543"/>
              <a:ext cx="8053678" cy="369332"/>
            </a:xfrm>
            <a:prstGeom prst="rect">
              <a:avLst/>
            </a:prstGeom>
            <a:noFill/>
          </p:spPr>
          <p:txBody>
            <a:bodyPr wrap="square" rtlCol="0">
              <a:spAutoFit/>
            </a:bodyPr>
            <a:lstStyle/>
            <a:p>
              <a:pPr algn="ctr"/>
              <a:r>
                <a:rPr lang="en-US" i="1" dirty="0"/>
                <a:t>Implementation Year for FIA Annual Inventory in the United States</a:t>
              </a:r>
            </a:p>
          </p:txBody>
        </p:sp>
        <p:pic>
          <p:nvPicPr>
            <p:cNvPr id="16" name="Picture 15">
              <a:extLst>
                <a:ext uri="{FF2B5EF4-FFF2-40B4-BE49-F238E27FC236}">
                  <a16:creationId xmlns:a16="http://schemas.microsoft.com/office/drawing/2014/main" id="{C0EF8F58-8ADD-4010-A1AE-D1F8B2BCAA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3020" y="1195875"/>
              <a:ext cx="8320919" cy="5097500"/>
            </a:xfrm>
            <a:prstGeom prst="rect">
              <a:avLst/>
            </a:prstGeom>
          </p:spPr>
        </p:pic>
        <p:sp>
          <p:nvSpPr>
            <p:cNvPr id="17" name="TextBox 16">
              <a:extLst>
                <a:ext uri="{FF2B5EF4-FFF2-40B4-BE49-F238E27FC236}">
                  <a16:creationId xmlns:a16="http://schemas.microsoft.com/office/drawing/2014/main" id="{C2222AE1-FFE3-4C4D-8503-E161B5A2F8E7}"/>
                </a:ext>
              </a:extLst>
            </p:cNvPr>
            <p:cNvSpPr txBox="1"/>
            <p:nvPr/>
          </p:nvSpPr>
          <p:spPr>
            <a:xfrm>
              <a:off x="938254" y="1563747"/>
              <a:ext cx="473206" cy="261610"/>
            </a:xfrm>
            <a:prstGeom prst="rect">
              <a:avLst/>
            </a:prstGeom>
            <a:noFill/>
          </p:spPr>
          <p:txBody>
            <a:bodyPr wrap="none" rtlCol="0">
              <a:spAutoFit/>
            </a:bodyPr>
            <a:lstStyle/>
            <a:p>
              <a:r>
                <a:rPr lang="en-US" sz="1100" dirty="0">
                  <a:solidFill>
                    <a:schemeClr val="bg1"/>
                  </a:solidFill>
                </a:rPr>
                <a:t>2002</a:t>
              </a:r>
              <a:endParaRPr lang="en-US" sz="1400" dirty="0">
                <a:solidFill>
                  <a:schemeClr val="bg1"/>
                </a:solidFill>
              </a:endParaRPr>
            </a:p>
          </p:txBody>
        </p:sp>
        <p:sp>
          <p:nvSpPr>
            <p:cNvPr id="18" name="TextBox 17">
              <a:extLst>
                <a:ext uri="{FF2B5EF4-FFF2-40B4-BE49-F238E27FC236}">
                  <a16:creationId xmlns:a16="http://schemas.microsoft.com/office/drawing/2014/main" id="{29C331B4-4ADC-4033-BBD7-927A5D002B95}"/>
                </a:ext>
              </a:extLst>
            </p:cNvPr>
            <p:cNvSpPr txBox="1"/>
            <p:nvPr/>
          </p:nvSpPr>
          <p:spPr>
            <a:xfrm>
              <a:off x="5348430" y="2839270"/>
              <a:ext cx="473206" cy="261610"/>
            </a:xfrm>
            <a:prstGeom prst="rect">
              <a:avLst/>
            </a:prstGeom>
            <a:noFill/>
          </p:spPr>
          <p:txBody>
            <a:bodyPr wrap="none" rtlCol="0">
              <a:spAutoFit/>
            </a:bodyPr>
            <a:lstStyle/>
            <a:p>
              <a:r>
                <a:rPr lang="en-US" sz="1100" dirty="0">
                  <a:solidFill>
                    <a:schemeClr val="bg1"/>
                  </a:solidFill>
                </a:rPr>
                <a:t>1999</a:t>
              </a:r>
            </a:p>
          </p:txBody>
        </p:sp>
        <p:sp>
          <p:nvSpPr>
            <p:cNvPr id="19" name="TextBox 18">
              <a:extLst>
                <a:ext uri="{FF2B5EF4-FFF2-40B4-BE49-F238E27FC236}">
                  <a16:creationId xmlns:a16="http://schemas.microsoft.com/office/drawing/2014/main" id="{CB484C47-89ED-4931-908A-E95A3342A366}"/>
                </a:ext>
              </a:extLst>
            </p:cNvPr>
            <p:cNvSpPr txBox="1"/>
            <p:nvPr/>
          </p:nvSpPr>
          <p:spPr>
            <a:xfrm>
              <a:off x="4286876" y="1577968"/>
              <a:ext cx="473206" cy="261610"/>
            </a:xfrm>
            <a:prstGeom prst="rect">
              <a:avLst/>
            </a:prstGeom>
            <a:noFill/>
          </p:spPr>
          <p:txBody>
            <a:bodyPr wrap="none" rtlCol="0">
              <a:spAutoFit/>
            </a:bodyPr>
            <a:lstStyle/>
            <a:p>
              <a:r>
                <a:rPr lang="en-US" sz="1100" dirty="0">
                  <a:solidFill>
                    <a:schemeClr val="bg1"/>
                  </a:solidFill>
                </a:rPr>
                <a:t>1999</a:t>
              </a:r>
            </a:p>
          </p:txBody>
        </p:sp>
        <p:sp>
          <p:nvSpPr>
            <p:cNvPr id="20" name="TextBox 19">
              <a:extLst>
                <a:ext uri="{FF2B5EF4-FFF2-40B4-BE49-F238E27FC236}">
                  <a16:creationId xmlns:a16="http://schemas.microsoft.com/office/drawing/2014/main" id="{49F92B65-B5C3-4C1F-81ED-7635D0B3811E}"/>
                </a:ext>
              </a:extLst>
            </p:cNvPr>
            <p:cNvSpPr txBox="1"/>
            <p:nvPr/>
          </p:nvSpPr>
          <p:spPr>
            <a:xfrm>
              <a:off x="4420497" y="2511003"/>
              <a:ext cx="473206" cy="261610"/>
            </a:xfrm>
            <a:prstGeom prst="rect">
              <a:avLst/>
            </a:prstGeom>
            <a:noFill/>
          </p:spPr>
          <p:txBody>
            <a:bodyPr wrap="none" rtlCol="0">
              <a:spAutoFit/>
            </a:bodyPr>
            <a:lstStyle/>
            <a:p>
              <a:r>
                <a:rPr lang="en-US" sz="1100" dirty="0">
                  <a:solidFill>
                    <a:schemeClr val="bg1"/>
                  </a:solidFill>
                </a:rPr>
                <a:t>1999</a:t>
              </a:r>
            </a:p>
          </p:txBody>
        </p:sp>
        <p:sp>
          <p:nvSpPr>
            <p:cNvPr id="21" name="TextBox 20">
              <a:extLst>
                <a:ext uri="{FF2B5EF4-FFF2-40B4-BE49-F238E27FC236}">
                  <a16:creationId xmlns:a16="http://schemas.microsoft.com/office/drawing/2014/main" id="{447F7EEE-1DFC-4CFA-A3AA-2B6A13B6D279}"/>
                </a:ext>
              </a:extLst>
            </p:cNvPr>
            <p:cNvSpPr txBox="1"/>
            <p:nvPr/>
          </p:nvSpPr>
          <p:spPr>
            <a:xfrm>
              <a:off x="4523479" y="3240557"/>
              <a:ext cx="473206" cy="261610"/>
            </a:xfrm>
            <a:prstGeom prst="rect">
              <a:avLst/>
            </a:prstGeom>
            <a:noFill/>
          </p:spPr>
          <p:txBody>
            <a:bodyPr wrap="none" rtlCol="0">
              <a:spAutoFit/>
            </a:bodyPr>
            <a:lstStyle/>
            <a:p>
              <a:r>
                <a:rPr lang="en-US" sz="1100" dirty="0">
                  <a:solidFill>
                    <a:schemeClr val="bg1"/>
                  </a:solidFill>
                </a:rPr>
                <a:t>1999</a:t>
              </a:r>
            </a:p>
          </p:txBody>
        </p:sp>
        <p:sp>
          <p:nvSpPr>
            <p:cNvPr id="22" name="TextBox 21">
              <a:extLst>
                <a:ext uri="{FF2B5EF4-FFF2-40B4-BE49-F238E27FC236}">
                  <a16:creationId xmlns:a16="http://schemas.microsoft.com/office/drawing/2014/main" id="{F3A62175-C81E-4963-9C62-3C1E1E6CD054}"/>
                </a:ext>
              </a:extLst>
            </p:cNvPr>
            <p:cNvSpPr txBox="1"/>
            <p:nvPr/>
          </p:nvSpPr>
          <p:spPr>
            <a:xfrm>
              <a:off x="5305519" y="3584275"/>
              <a:ext cx="473206" cy="261610"/>
            </a:xfrm>
            <a:prstGeom prst="rect">
              <a:avLst/>
            </a:prstGeom>
            <a:noFill/>
          </p:spPr>
          <p:txBody>
            <a:bodyPr wrap="none" rtlCol="0">
              <a:spAutoFit/>
            </a:bodyPr>
            <a:lstStyle/>
            <a:p>
              <a:r>
                <a:rPr lang="en-US" sz="1100" dirty="0">
                  <a:solidFill>
                    <a:schemeClr val="bg1"/>
                  </a:solidFill>
                </a:rPr>
                <a:t>1999</a:t>
              </a:r>
            </a:p>
          </p:txBody>
        </p:sp>
        <p:sp>
          <p:nvSpPr>
            <p:cNvPr id="23" name="TextBox 22">
              <a:extLst>
                <a:ext uri="{FF2B5EF4-FFF2-40B4-BE49-F238E27FC236}">
                  <a16:creationId xmlns:a16="http://schemas.microsoft.com/office/drawing/2014/main" id="{F4189BC5-1918-44A6-9147-6B76804A658D}"/>
                </a:ext>
              </a:extLst>
            </p:cNvPr>
            <p:cNvSpPr txBox="1"/>
            <p:nvPr/>
          </p:nvSpPr>
          <p:spPr>
            <a:xfrm>
              <a:off x="6050506" y="3861787"/>
              <a:ext cx="473206" cy="261610"/>
            </a:xfrm>
            <a:prstGeom prst="rect">
              <a:avLst/>
            </a:prstGeom>
            <a:noFill/>
          </p:spPr>
          <p:txBody>
            <a:bodyPr wrap="none" rtlCol="0">
              <a:spAutoFit/>
            </a:bodyPr>
            <a:lstStyle/>
            <a:p>
              <a:r>
                <a:rPr lang="en-US" sz="1100" dirty="0">
                  <a:solidFill>
                    <a:schemeClr val="bg1"/>
                  </a:solidFill>
                </a:rPr>
                <a:t>1999</a:t>
              </a:r>
            </a:p>
          </p:txBody>
        </p:sp>
        <p:sp>
          <p:nvSpPr>
            <p:cNvPr id="24" name="TextBox 23">
              <a:extLst>
                <a:ext uri="{FF2B5EF4-FFF2-40B4-BE49-F238E27FC236}">
                  <a16:creationId xmlns:a16="http://schemas.microsoft.com/office/drawing/2014/main" id="{51208885-7AB3-4201-9D50-00C1AAF8AABA}"/>
                </a:ext>
              </a:extLst>
            </p:cNvPr>
            <p:cNvSpPr txBox="1"/>
            <p:nvPr/>
          </p:nvSpPr>
          <p:spPr>
            <a:xfrm>
              <a:off x="910528" y="2193229"/>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25" name="TextBox 24">
              <a:extLst>
                <a:ext uri="{FF2B5EF4-FFF2-40B4-BE49-F238E27FC236}">
                  <a16:creationId xmlns:a16="http://schemas.microsoft.com/office/drawing/2014/main" id="{D6F88F01-AB37-474A-92C0-1A80128BEE92}"/>
                </a:ext>
              </a:extLst>
            </p:cNvPr>
            <p:cNvSpPr txBox="1"/>
            <p:nvPr/>
          </p:nvSpPr>
          <p:spPr>
            <a:xfrm>
              <a:off x="2837939" y="3099460"/>
              <a:ext cx="473206" cy="261610"/>
            </a:xfrm>
            <a:prstGeom prst="rect">
              <a:avLst/>
            </a:prstGeom>
            <a:noFill/>
          </p:spPr>
          <p:txBody>
            <a:bodyPr wrap="none" rtlCol="0">
              <a:spAutoFit/>
            </a:bodyPr>
            <a:lstStyle/>
            <a:p>
              <a:r>
                <a:rPr lang="en-US" sz="1100" dirty="0">
                  <a:solidFill>
                    <a:schemeClr val="bg1"/>
                  </a:solidFill>
                </a:rPr>
                <a:t>2002</a:t>
              </a:r>
              <a:endParaRPr lang="en-US" sz="1400" dirty="0">
                <a:solidFill>
                  <a:schemeClr val="bg1"/>
                </a:solidFill>
              </a:endParaRPr>
            </a:p>
          </p:txBody>
        </p:sp>
        <p:sp>
          <p:nvSpPr>
            <p:cNvPr id="26" name="TextBox 25">
              <a:extLst>
                <a:ext uri="{FF2B5EF4-FFF2-40B4-BE49-F238E27FC236}">
                  <a16:creationId xmlns:a16="http://schemas.microsoft.com/office/drawing/2014/main" id="{10986B9D-382E-4942-8B08-4A64EE1E2704}"/>
                </a:ext>
              </a:extLst>
            </p:cNvPr>
            <p:cNvSpPr txBox="1"/>
            <p:nvPr/>
          </p:nvSpPr>
          <p:spPr>
            <a:xfrm rot="4188948">
              <a:off x="5933142" y="4753546"/>
              <a:ext cx="473206" cy="261610"/>
            </a:xfrm>
            <a:prstGeom prst="rect">
              <a:avLst/>
            </a:prstGeom>
            <a:noFill/>
          </p:spPr>
          <p:txBody>
            <a:bodyPr wrap="none" rtlCol="0">
              <a:spAutoFit/>
            </a:bodyPr>
            <a:lstStyle/>
            <a:p>
              <a:r>
                <a:rPr lang="en-US" sz="1100" dirty="0">
                  <a:solidFill>
                    <a:schemeClr val="bg1"/>
                  </a:solidFill>
                </a:rPr>
                <a:t>2002</a:t>
              </a:r>
              <a:endParaRPr lang="en-US" sz="1400" dirty="0">
                <a:solidFill>
                  <a:schemeClr val="bg1"/>
                </a:solidFill>
              </a:endParaRPr>
            </a:p>
          </p:txBody>
        </p:sp>
        <p:sp>
          <p:nvSpPr>
            <p:cNvPr id="27" name="TextBox 26">
              <a:extLst>
                <a:ext uri="{FF2B5EF4-FFF2-40B4-BE49-F238E27FC236}">
                  <a16:creationId xmlns:a16="http://schemas.microsoft.com/office/drawing/2014/main" id="{2151BD59-5805-4EC3-95A9-DE0DC948202F}"/>
                </a:ext>
              </a:extLst>
            </p:cNvPr>
            <p:cNvSpPr txBox="1"/>
            <p:nvPr/>
          </p:nvSpPr>
          <p:spPr>
            <a:xfrm>
              <a:off x="6278351" y="3629978"/>
              <a:ext cx="473206" cy="261610"/>
            </a:xfrm>
            <a:prstGeom prst="rect">
              <a:avLst/>
            </a:prstGeom>
            <a:noFill/>
          </p:spPr>
          <p:txBody>
            <a:bodyPr wrap="none" rtlCol="0">
              <a:spAutoFit/>
            </a:bodyPr>
            <a:lstStyle/>
            <a:p>
              <a:r>
                <a:rPr lang="en-US" sz="1100" dirty="0">
                  <a:solidFill>
                    <a:schemeClr val="bg1"/>
                  </a:solidFill>
                </a:rPr>
                <a:t>2002</a:t>
              </a:r>
              <a:endParaRPr lang="en-US" sz="1400" dirty="0">
                <a:solidFill>
                  <a:schemeClr val="bg1"/>
                </a:solidFill>
              </a:endParaRPr>
            </a:p>
          </p:txBody>
        </p:sp>
        <p:sp>
          <p:nvSpPr>
            <p:cNvPr id="28" name="TextBox 27">
              <a:extLst>
                <a:ext uri="{FF2B5EF4-FFF2-40B4-BE49-F238E27FC236}">
                  <a16:creationId xmlns:a16="http://schemas.microsoft.com/office/drawing/2014/main" id="{E7F3B698-CFAD-45C6-83BC-28B07A96B915}"/>
                </a:ext>
              </a:extLst>
            </p:cNvPr>
            <p:cNvSpPr txBox="1"/>
            <p:nvPr/>
          </p:nvSpPr>
          <p:spPr>
            <a:xfrm>
              <a:off x="6751557" y="2441208"/>
              <a:ext cx="473206" cy="261610"/>
            </a:xfrm>
            <a:prstGeom prst="rect">
              <a:avLst/>
            </a:prstGeom>
            <a:noFill/>
          </p:spPr>
          <p:txBody>
            <a:bodyPr wrap="none" rtlCol="0">
              <a:spAutoFit/>
            </a:bodyPr>
            <a:lstStyle/>
            <a:p>
              <a:r>
                <a:rPr lang="en-US" sz="1100" dirty="0">
                  <a:solidFill>
                    <a:schemeClr val="bg1"/>
                  </a:solidFill>
                </a:rPr>
                <a:t>2002</a:t>
              </a:r>
              <a:endParaRPr lang="en-US" sz="1400" dirty="0">
                <a:solidFill>
                  <a:schemeClr val="bg1"/>
                </a:solidFill>
              </a:endParaRPr>
            </a:p>
          </p:txBody>
        </p:sp>
        <p:sp>
          <p:nvSpPr>
            <p:cNvPr id="29" name="TextBox 28">
              <a:extLst>
                <a:ext uri="{FF2B5EF4-FFF2-40B4-BE49-F238E27FC236}">
                  <a16:creationId xmlns:a16="http://schemas.microsoft.com/office/drawing/2014/main" id="{7E4044C3-2613-496E-BBEF-8184B78565BD}"/>
                </a:ext>
              </a:extLst>
            </p:cNvPr>
            <p:cNvSpPr txBox="1"/>
            <p:nvPr/>
          </p:nvSpPr>
          <p:spPr>
            <a:xfrm>
              <a:off x="1092608" y="3502167"/>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0" name="TextBox 29">
              <a:extLst>
                <a:ext uri="{FF2B5EF4-FFF2-40B4-BE49-F238E27FC236}">
                  <a16:creationId xmlns:a16="http://schemas.microsoft.com/office/drawing/2014/main" id="{45222880-FF57-4695-B09F-92085C3660EB}"/>
                </a:ext>
              </a:extLst>
            </p:cNvPr>
            <p:cNvSpPr txBox="1"/>
            <p:nvPr/>
          </p:nvSpPr>
          <p:spPr>
            <a:xfrm>
              <a:off x="3533606" y="1557731"/>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1" name="TextBox 30">
              <a:extLst>
                <a:ext uri="{FF2B5EF4-FFF2-40B4-BE49-F238E27FC236}">
                  <a16:creationId xmlns:a16="http://schemas.microsoft.com/office/drawing/2014/main" id="{F3BB556D-2073-4C84-A800-7444AD50C2AB}"/>
                </a:ext>
              </a:extLst>
            </p:cNvPr>
            <p:cNvSpPr txBox="1"/>
            <p:nvPr/>
          </p:nvSpPr>
          <p:spPr>
            <a:xfrm>
              <a:off x="3537685" y="2128465"/>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2" name="TextBox 31">
              <a:extLst>
                <a:ext uri="{FF2B5EF4-FFF2-40B4-BE49-F238E27FC236}">
                  <a16:creationId xmlns:a16="http://schemas.microsoft.com/office/drawing/2014/main" id="{5A4B03EA-69E5-411E-BE4E-561CBA72FD6E}"/>
                </a:ext>
              </a:extLst>
            </p:cNvPr>
            <p:cNvSpPr txBox="1"/>
            <p:nvPr/>
          </p:nvSpPr>
          <p:spPr>
            <a:xfrm>
              <a:off x="3673703" y="2664788"/>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3" name="TextBox 32">
              <a:extLst>
                <a:ext uri="{FF2B5EF4-FFF2-40B4-BE49-F238E27FC236}">
                  <a16:creationId xmlns:a16="http://schemas.microsoft.com/office/drawing/2014/main" id="{B4E8CA96-A4F4-4123-9345-B08FBE37CE3D}"/>
                </a:ext>
              </a:extLst>
            </p:cNvPr>
            <p:cNvSpPr txBox="1"/>
            <p:nvPr/>
          </p:nvSpPr>
          <p:spPr>
            <a:xfrm>
              <a:off x="3673703" y="3136763"/>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4" name="TextBox 33">
              <a:extLst>
                <a:ext uri="{FF2B5EF4-FFF2-40B4-BE49-F238E27FC236}">
                  <a16:creationId xmlns:a16="http://schemas.microsoft.com/office/drawing/2014/main" id="{331E5F63-6039-47B8-8E97-F572E27B8318}"/>
                </a:ext>
              </a:extLst>
            </p:cNvPr>
            <p:cNvSpPr txBox="1"/>
            <p:nvPr/>
          </p:nvSpPr>
          <p:spPr>
            <a:xfrm>
              <a:off x="3533606" y="4229126"/>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5" name="TextBox 34">
              <a:extLst>
                <a:ext uri="{FF2B5EF4-FFF2-40B4-BE49-F238E27FC236}">
                  <a16:creationId xmlns:a16="http://schemas.microsoft.com/office/drawing/2014/main" id="{46F4F17F-1A42-48A1-8656-A1400B944BA4}"/>
                </a:ext>
              </a:extLst>
            </p:cNvPr>
            <p:cNvSpPr txBox="1"/>
            <p:nvPr/>
          </p:nvSpPr>
          <p:spPr>
            <a:xfrm rot="18690925">
              <a:off x="4541645" y="4222477"/>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6" name="TextBox 35">
              <a:extLst>
                <a:ext uri="{FF2B5EF4-FFF2-40B4-BE49-F238E27FC236}">
                  <a16:creationId xmlns:a16="http://schemas.microsoft.com/office/drawing/2014/main" id="{6AE4E0FB-A6E8-4CBF-A777-F05F1A55A14C}"/>
                </a:ext>
              </a:extLst>
            </p:cNvPr>
            <p:cNvSpPr txBox="1"/>
            <p:nvPr/>
          </p:nvSpPr>
          <p:spPr>
            <a:xfrm>
              <a:off x="4942991" y="2947758"/>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7" name="TextBox 36">
              <a:extLst>
                <a:ext uri="{FF2B5EF4-FFF2-40B4-BE49-F238E27FC236}">
                  <a16:creationId xmlns:a16="http://schemas.microsoft.com/office/drawing/2014/main" id="{2C11A2CE-4E57-4DF6-9036-FC5A42AAC58F}"/>
                </a:ext>
              </a:extLst>
            </p:cNvPr>
            <p:cNvSpPr txBox="1"/>
            <p:nvPr/>
          </p:nvSpPr>
          <p:spPr>
            <a:xfrm>
              <a:off x="5778725" y="2837850"/>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38" name="TextBox 37">
              <a:extLst>
                <a:ext uri="{FF2B5EF4-FFF2-40B4-BE49-F238E27FC236}">
                  <a16:creationId xmlns:a16="http://schemas.microsoft.com/office/drawing/2014/main" id="{C0295404-F712-44DB-AF11-54336AE95808}"/>
                </a:ext>
              </a:extLst>
            </p:cNvPr>
            <p:cNvSpPr txBox="1"/>
            <p:nvPr/>
          </p:nvSpPr>
          <p:spPr>
            <a:xfrm>
              <a:off x="4875224" y="2061940"/>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39" name="TextBox 38">
              <a:extLst>
                <a:ext uri="{FF2B5EF4-FFF2-40B4-BE49-F238E27FC236}">
                  <a16:creationId xmlns:a16="http://schemas.microsoft.com/office/drawing/2014/main" id="{6C9F31D2-D003-4C4A-B07B-766D8CE42445}"/>
                </a:ext>
              </a:extLst>
            </p:cNvPr>
            <p:cNvSpPr txBox="1"/>
            <p:nvPr/>
          </p:nvSpPr>
          <p:spPr>
            <a:xfrm>
              <a:off x="5582235" y="2405536"/>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0" name="TextBox 39">
              <a:extLst>
                <a:ext uri="{FF2B5EF4-FFF2-40B4-BE49-F238E27FC236}">
                  <a16:creationId xmlns:a16="http://schemas.microsoft.com/office/drawing/2014/main" id="{97A97F88-8530-4AA7-B481-85ED79746A10}"/>
                </a:ext>
              </a:extLst>
            </p:cNvPr>
            <p:cNvSpPr txBox="1"/>
            <p:nvPr/>
          </p:nvSpPr>
          <p:spPr>
            <a:xfrm>
              <a:off x="6469473" y="2765792"/>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1" name="TextBox 40">
              <a:extLst>
                <a:ext uri="{FF2B5EF4-FFF2-40B4-BE49-F238E27FC236}">
                  <a16:creationId xmlns:a16="http://schemas.microsoft.com/office/drawing/2014/main" id="{3F84B8EA-DDFF-42DC-8BEE-6F54E52DE80B}"/>
                </a:ext>
              </a:extLst>
            </p:cNvPr>
            <p:cNvSpPr txBox="1"/>
            <p:nvPr/>
          </p:nvSpPr>
          <p:spPr>
            <a:xfrm>
              <a:off x="5542608" y="3321047"/>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2" name="TextBox 41">
              <a:extLst>
                <a:ext uri="{FF2B5EF4-FFF2-40B4-BE49-F238E27FC236}">
                  <a16:creationId xmlns:a16="http://schemas.microsoft.com/office/drawing/2014/main" id="{22CB32B8-34EF-43DB-AC5F-2B799A83AFA7}"/>
                </a:ext>
              </a:extLst>
            </p:cNvPr>
            <p:cNvSpPr txBox="1"/>
            <p:nvPr/>
          </p:nvSpPr>
          <p:spPr>
            <a:xfrm>
              <a:off x="2067420" y="3039613"/>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3" name="TextBox 42">
              <a:extLst>
                <a:ext uri="{FF2B5EF4-FFF2-40B4-BE49-F238E27FC236}">
                  <a16:creationId xmlns:a16="http://schemas.microsoft.com/office/drawing/2014/main" id="{D5293386-F798-4349-BBF1-88C34CE5882A}"/>
                </a:ext>
              </a:extLst>
            </p:cNvPr>
            <p:cNvSpPr txBox="1"/>
            <p:nvPr/>
          </p:nvSpPr>
          <p:spPr>
            <a:xfrm>
              <a:off x="4507428" y="3727479"/>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4" name="TextBox 43">
              <a:extLst>
                <a:ext uri="{FF2B5EF4-FFF2-40B4-BE49-F238E27FC236}">
                  <a16:creationId xmlns:a16="http://schemas.microsoft.com/office/drawing/2014/main" id="{F9E182C6-8096-4588-A6D6-8BF48E3EE240}"/>
                </a:ext>
              </a:extLst>
            </p:cNvPr>
            <p:cNvSpPr txBox="1"/>
            <p:nvPr/>
          </p:nvSpPr>
          <p:spPr>
            <a:xfrm>
              <a:off x="5282816" y="4123397"/>
              <a:ext cx="473206" cy="261610"/>
            </a:xfrm>
            <a:prstGeom prst="rect">
              <a:avLst/>
            </a:prstGeom>
            <a:noFill/>
          </p:spPr>
          <p:txBody>
            <a:bodyPr wrap="none" rtlCol="0">
              <a:spAutoFit/>
            </a:bodyPr>
            <a:lstStyle/>
            <a:p>
              <a:r>
                <a:rPr lang="en-US" sz="1100" dirty="0">
                  <a:solidFill>
                    <a:schemeClr val="tx1">
                      <a:lumMod val="65000"/>
                      <a:lumOff val="35000"/>
                    </a:schemeClr>
                  </a:solidFill>
                </a:rPr>
                <a:t>2000</a:t>
              </a:r>
              <a:endParaRPr lang="en-US" sz="1400" dirty="0">
                <a:solidFill>
                  <a:schemeClr val="tx1">
                    <a:lumMod val="65000"/>
                    <a:lumOff val="35000"/>
                  </a:schemeClr>
                </a:solidFill>
              </a:endParaRPr>
            </a:p>
          </p:txBody>
        </p:sp>
        <p:sp>
          <p:nvSpPr>
            <p:cNvPr id="45" name="TextBox 44">
              <a:extLst>
                <a:ext uri="{FF2B5EF4-FFF2-40B4-BE49-F238E27FC236}">
                  <a16:creationId xmlns:a16="http://schemas.microsoft.com/office/drawing/2014/main" id="{9E4BDDC6-2C72-48D2-9C09-69DFCFC7F3C3}"/>
                </a:ext>
              </a:extLst>
            </p:cNvPr>
            <p:cNvSpPr txBox="1"/>
            <p:nvPr/>
          </p:nvSpPr>
          <p:spPr>
            <a:xfrm>
              <a:off x="2304023" y="1622314"/>
              <a:ext cx="473206" cy="261610"/>
            </a:xfrm>
            <a:prstGeom prst="rect">
              <a:avLst/>
            </a:prstGeom>
            <a:noFill/>
          </p:spPr>
          <p:txBody>
            <a:bodyPr wrap="none" rtlCol="0">
              <a:spAutoFit/>
            </a:bodyPr>
            <a:lstStyle/>
            <a:p>
              <a:r>
                <a:rPr lang="en-US" sz="1100" dirty="0">
                  <a:solidFill>
                    <a:schemeClr val="bg1"/>
                  </a:solidFill>
                </a:rPr>
                <a:t>2003</a:t>
              </a:r>
              <a:endParaRPr lang="en-US" sz="1400" dirty="0">
                <a:solidFill>
                  <a:schemeClr val="bg1"/>
                </a:solidFill>
              </a:endParaRPr>
            </a:p>
          </p:txBody>
        </p:sp>
        <p:sp>
          <p:nvSpPr>
            <p:cNvPr id="46" name="TextBox 45">
              <a:extLst>
                <a:ext uri="{FF2B5EF4-FFF2-40B4-BE49-F238E27FC236}">
                  <a16:creationId xmlns:a16="http://schemas.microsoft.com/office/drawing/2014/main" id="{7F51BB95-8A1C-4B45-B3E4-CA6A4B2778EE}"/>
                </a:ext>
              </a:extLst>
            </p:cNvPr>
            <p:cNvSpPr txBox="1"/>
            <p:nvPr/>
          </p:nvSpPr>
          <p:spPr>
            <a:xfrm>
              <a:off x="1711360" y="2317962"/>
              <a:ext cx="473206" cy="261610"/>
            </a:xfrm>
            <a:prstGeom prst="rect">
              <a:avLst/>
            </a:prstGeom>
            <a:noFill/>
          </p:spPr>
          <p:txBody>
            <a:bodyPr wrap="none" rtlCol="0">
              <a:spAutoFit/>
            </a:bodyPr>
            <a:lstStyle/>
            <a:p>
              <a:r>
                <a:rPr lang="en-US" sz="1100" dirty="0">
                  <a:solidFill>
                    <a:schemeClr val="bg1"/>
                  </a:solidFill>
                </a:rPr>
                <a:t>2004</a:t>
              </a:r>
              <a:endParaRPr lang="en-US" sz="1400" dirty="0">
                <a:solidFill>
                  <a:schemeClr val="bg1"/>
                </a:solidFill>
              </a:endParaRPr>
            </a:p>
          </p:txBody>
        </p:sp>
        <p:sp>
          <p:nvSpPr>
            <p:cNvPr id="47" name="TextBox 46">
              <a:extLst>
                <a:ext uri="{FF2B5EF4-FFF2-40B4-BE49-F238E27FC236}">
                  <a16:creationId xmlns:a16="http://schemas.microsoft.com/office/drawing/2014/main" id="{BD4BB777-0CFE-454F-B292-EBC2C5ABEB2F}"/>
                </a:ext>
              </a:extLst>
            </p:cNvPr>
            <p:cNvSpPr txBox="1"/>
            <p:nvPr/>
          </p:nvSpPr>
          <p:spPr>
            <a:xfrm>
              <a:off x="1356270" y="3012709"/>
              <a:ext cx="473206" cy="261610"/>
            </a:xfrm>
            <a:prstGeom prst="rect">
              <a:avLst/>
            </a:prstGeom>
            <a:noFill/>
          </p:spPr>
          <p:txBody>
            <a:bodyPr wrap="none" rtlCol="0">
              <a:spAutoFit/>
            </a:bodyPr>
            <a:lstStyle/>
            <a:p>
              <a:r>
                <a:rPr lang="en-US" sz="1100" dirty="0">
                  <a:solidFill>
                    <a:schemeClr val="bg1"/>
                  </a:solidFill>
                </a:rPr>
                <a:t>2004</a:t>
              </a:r>
              <a:endParaRPr lang="en-US" sz="1400" dirty="0">
                <a:solidFill>
                  <a:schemeClr val="bg1"/>
                </a:solidFill>
              </a:endParaRPr>
            </a:p>
          </p:txBody>
        </p:sp>
        <p:sp>
          <p:nvSpPr>
            <p:cNvPr id="48" name="TextBox 47">
              <a:extLst>
                <a:ext uri="{FF2B5EF4-FFF2-40B4-BE49-F238E27FC236}">
                  <a16:creationId xmlns:a16="http://schemas.microsoft.com/office/drawing/2014/main" id="{77831112-BC8B-433B-B228-E8A1567F36CA}"/>
                </a:ext>
              </a:extLst>
            </p:cNvPr>
            <p:cNvSpPr txBox="1"/>
            <p:nvPr/>
          </p:nvSpPr>
          <p:spPr>
            <a:xfrm>
              <a:off x="1324555" y="5046936"/>
              <a:ext cx="473206" cy="261610"/>
            </a:xfrm>
            <a:prstGeom prst="rect">
              <a:avLst/>
            </a:prstGeom>
            <a:noFill/>
          </p:spPr>
          <p:txBody>
            <a:bodyPr wrap="none" rtlCol="0">
              <a:spAutoFit/>
            </a:bodyPr>
            <a:lstStyle/>
            <a:p>
              <a:r>
                <a:rPr lang="en-US" sz="1100" dirty="0">
                  <a:solidFill>
                    <a:schemeClr val="bg1"/>
                  </a:solidFill>
                </a:rPr>
                <a:t>2004</a:t>
              </a:r>
              <a:endParaRPr lang="en-US" sz="1400" dirty="0">
                <a:solidFill>
                  <a:schemeClr val="bg1"/>
                </a:solidFill>
              </a:endParaRPr>
            </a:p>
          </p:txBody>
        </p:sp>
        <p:sp>
          <p:nvSpPr>
            <p:cNvPr id="49" name="TextBox 48">
              <a:extLst>
                <a:ext uri="{FF2B5EF4-FFF2-40B4-BE49-F238E27FC236}">
                  <a16:creationId xmlns:a16="http://schemas.microsoft.com/office/drawing/2014/main" id="{6BB57A5A-3208-4DD5-8B17-03058772E2AB}"/>
                </a:ext>
              </a:extLst>
            </p:cNvPr>
            <p:cNvSpPr txBox="1"/>
            <p:nvPr/>
          </p:nvSpPr>
          <p:spPr>
            <a:xfrm rot="18897463">
              <a:off x="6029141" y="3154298"/>
              <a:ext cx="473206" cy="261610"/>
            </a:xfrm>
            <a:prstGeom prst="rect">
              <a:avLst/>
            </a:prstGeom>
            <a:noFill/>
          </p:spPr>
          <p:txBody>
            <a:bodyPr wrap="none" rtlCol="0">
              <a:spAutoFit/>
            </a:bodyPr>
            <a:lstStyle/>
            <a:p>
              <a:r>
                <a:rPr lang="en-US" sz="1100" dirty="0">
                  <a:solidFill>
                    <a:schemeClr val="bg1"/>
                  </a:solidFill>
                </a:rPr>
                <a:t>2004</a:t>
              </a:r>
              <a:endParaRPr lang="en-US" sz="1400" dirty="0">
                <a:solidFill>
                  <a:schemeClr val="bg1"/>
                </a:solidFill>
              </a:endParaRPr>
            </a:p>
          </p:txBody>
        </p:sp>
        <p:sp>
          <p:nvSpPr>
            <p:cNvPr id="50" name="TextBox 49">
              <a:extLst>
                <a:ext uri="{FF2B5EF4-FFF2-40B4-BE49-F238E27FC236}">
                  <a16:creationId xmlns:a16="http://schemas.microsoft.com/office/drawing/2014/main" id="{FBD92A43-8165-4B51-9DE7-3B1517CA88B7}"/>
                </a:ext>
              </a:extLst>
            </p:cNvPr>
            <p:cNvSpPr txBox="1"/>
            <p:nvPr/>
          </p:nvSpPr>
          <p:spPr>
            <a:xfrm>
              <a:off x="2041523" y="3873634"/>
              <a:ext cx="473206" cy="261610"/>
            </a:xfrm>
            <a:prstGeom prst="rect">
              <a:avLst/>
            </a:prstGeom>
            <a:noFill/>
          </p:spPr>
          <p:txBody>
            <a:bodyPr wrap="none" rtlCol="0">
              <a:spAutoFit/>
            </a:bodyPr>
            <a:lstStyle/>
            <a:p>
              <a:r>
                <a:rPr lang="en-US" sz="1100" dirty="0">
                  <a:solidFill>
                    <a:schemeClr val="bg1"/>
                  </a:solidFill>
                </a:rPr>
                <a:t>2001</a:t>
              </a:r>
              <a:endParaRPr lang="en-US" sz="1400" dirty="0">
                <a:solidFill>
                  <a:schemeClr val="bg1"/>
                </a:solidFill>
              </a:endParaRPr>
            </a:p>
          </p:txBody>
        </p:sp>
        <p:sp>
          <p:nvSpPr>
            <p:cNvPr id="51" name="TextBox 50">
              <a:extLst>
                <a:ext uri="{FF2B5EF4-FFF2-40B4-BE49-F238E27FC236}">
                  <a16:creationId xmlns:a16="http://schemas.microsoft.com/office/drawing/2014/main" id="{B81D4FA2-DB0C-438A-BF3F-27E1AF239692}"/>
                </a:ext>
              </a:extLst>
            </p:cNvPr>
            <p:cNvSpPr txBox="1"/>
            <p:nvPr/>
          </p:nvSpPr>
          <p:spPr>
            <a:xfrm>
              <a:off x="2794368" y="3873634"/>
              <a:ext cx="473206" cy="261610"/>
            </a:xfrm>
            <a:prstGeom prst="rect">
              <a:avLst/>
            </a:prstGeom>
            <a:noFill/>
          </p:spPr>
          <p:txBody>
            <a:bodyPr wrap="none" rtlCol="0">
              <a:spAutoFit/>
            </a:bodyPr>
            <a:lstStyle/>
            <a:p>
              <a:r>
                <a:rPr lang="en-US" sz="1100" dirty="0">
                  <a:solidFill>
                    <a:schemeClr val="tx1">
                      <a:lumMod val="65000"/>
                      <a:lumOff val="35000"/>
                    </a:schemeClr>
                  </a:solidFill>
                </a:rPr>
                <a:t>2005</a:t>
              </a:r>
              <a:endParaRPr lang="en-US" sz="1400" dirty="0">
                <a:solidFill>
                  <a:schemeClr val="tx1">
                    <a:lumMod val="65000"/>
                    <a:lumOff val="35000"/>
                  </a:schemeClr>
                </a:solidFill>
              </a:endParaRPr>
            </a:p>
          </p:txBody>
        </p:sp>
        <p:sp>
          <p:nvSpPr>
            <p:cNvPr id="52" name="TextBox 51">
              <a:extLst>
                <a:ext uri="{FF2B5EF4-FFF2-40B4-BE49-F238E27FC236}">
                  <a16:creationId xmlns:a16="http://schemas.microsoft.com/office/drawing/2014/main" id="{9B5DE721-BEB9-4684-B2CE-4B618E271EF7}"/>
                </a:ext>
              </a:extLst>
            </p:cNvPr>
            <p:cNvSpPr txBox="1"/>
            <p:nvPr/>
          </p:nvSpPr>
          <p:spPr>
            <a:xfrm>
              <a:off x="2577611" y="2400417"/>
              <a:ext cx="473206" cy="261610"/>
            </a:xfrm>
            <a:prstGeom prst="rect">
              <a:avLst/>
            </a:prstGeom>
            <a:noFill/>
          </p:spPr>
          <p:txBody>
            <a:bodyPr wrap="none" rtlCol="0">
              <a:spAutoFit/>
            </a:bodyPr>
            <a:lstStyle/>
            <a:p>
              <a:r>
                <a:rPr lang="en-US" sz="1100" dirty="0">
                  <a:solidFill>
                    <a:schemeClr val="bg1"/>
                  </a:solidFill>
                </a:rPr>
                <a:t>2011</a:t>
              </a:r>
              <a:endParaRPr lang="en-US" sz="1400" dirty="0">
                <a:solidFill>
                  <a:schemeClr val="bg1"/>
                </a:solidFill>
              </a:endParaRPr>
            </a:p>
          </p:txBody>
        </p:sp>
        <p:sp>
          <p:nvSpPr>
            <p:cNvPr id="53" name="TextBox 52">
              <a:extLst>
                <a:ext uri="{FF2B5EF4-FFF2-40B4-BE49-F238E27FC236}">
                  <a16:creationId xmlns:a16="http://schemas.microsoft.com/office/drawing/2014/main" id="{C8173D91-DB61-42C3-98BD-333CD8722EA4}"/>
                </a:ext>
              </a:extLst>
            </p:cNvPr>
            <p:cNvSpPr txBox="1"/>
            <p:nvPr/>
          </p:nvSpPr>
          <p:spPr>
            <a:xfrm>
              <a:off x="3918730" y="3663220"/>
              <a:ext cx="473206" cy="261610"/>
            </a:xfrm>
            <a:prstGeom prst="rect">
              <a:avLst/>
            </a:prstGeom>
            <a:noFill/>
          </p:spPr>
          <p:txBody>
            <a:bodyPr wrap="none" rtlCol="0">
              <a:spAutoFit/>
            </a:bodyPr>
            <a:lstStyle/>
            <a:p>
              <a:r>
                <a:rPr lang="en-US" sz="1100" dirty="0">
                  <a:solidFill>
                    <a:schemeClr val="bg1"/>
                  </a:solidFill>
                </a:rPr>
                <a:t>2008</a:t>
              </a:r>
              <a:endParaRPr lang="en-US" sz="1400" dirty="0">
                <a:solidFill>
                  <a:schemeClr val="bg1"/>
                </a:solidFill>
              </a:endParaRPr>
            </a:p>
          </p:txBody>
        </p:sp>
        <p:sp>
          <p:nvSpPr>
            <p:cNvPr id="54" name="TextBox 53">
              <a:extLst>
                <a:ext uri="{FF2B5EF4-FFF2-40B4-BE49-F238E27FC236}">
                  <a16:creationId xmlns:a16="http://schemas.microsoft.com/office/drawing/2014/main" id="{32DE962E-BC4A-4F5E-A8FD-5B46C163A55A}"/>
                </a:ext>
              </a:extLst>
            </p:cNvPr>
            <p:cNvSpPr txBox="1"/>
            <p:nvPr/>
          </p:nvSpPr>
          <p:spPr>
            <a:xfrm>
              <a:off x="4892723" y="4025934"/>
              <a:ext cx="473206" cy="261610"/>
            </a:xfrm>
            <a:prstGeom prst="rect">
              <a:avLst/>
            </a:prstGeom>
            <a:noFill/>
          </p:spPr>
          <p:txBody>
            <a:bodyPr wrap="none" rtlCol="0">
              <a:spAutoFit/>
            </a:bodyPr>
            <a:lstStyle/>
            <a:p>
              <a:r>
                <a:rPr lang="en-US" sz="1100" dirty="0">
                  <a:solidFill>
                    <a:schemeClr val="tx1">
                      <a:lumMod val="65000"/>
                      <a:lumOff val="35000"/>
                    </a:schemeClr>
                  </a:solidFill>
                </a:rPr>
                <a:t>2006</a:t>
              </a:r>
              <a:endParaRPr lang="en-US" sz="1400" dirty="0">
                <a:solidFill>
                  <a:schemeClr val="tx1">
                    <a:lumMod val="65000"/>
                    <a:lumOff val="35000"/>
                  </a:schemeClr>
                </a:solidFill>
              </a:endParaRPr>
            </a:p>
          </p:txBody>
        </p:sp>
        <p:sp>
          <p:nvSpPr>
            <p:cNvPr id="55" name="TextBox 54">
              <a:extLst>
                <a:ext uri="{FF2B5EF4-FFF2-40B4-BE49-F238E27FC236}">
                  <a16:creationId xmlns:a16="http://schemas.microsoft.com/office/drawing/2014/main" id="{4EE2EEC4-9ACA-4C8E-8B81-5C8A93B8618C}"/>
                </a:ext>
              </a:extLst>
            </p:cNvPr>
            <p:cNvSpPr txBox="1"/>
            <p:nvPr/>
          </p:nvSpPr>
          <p:spPr>
            <a:xfrm>
              <a:off x="5747228" y="4123397"/>
              <a:ext cx="473206" cy="261610"/>
            </a:xfrm>
            <a:prstGeom prst="rect">
              <a:avLst/>
            </a:prstGeom>
            <a:noFill/>
          </p:spPr>
          <p:txBody>
            <a:bodyPr wrap="none" rtlCol="0">
              <a:spAutoFit/>
            </a:bodyPr>
            <a:lstStyle/>
            <a:p>
              <a:r>
                <a:rPr lang="en-US" sz="1100" dirty="0">
                  <a:solidFill>
                    <a:schemeClr val="bg1"/>
                  </a:solidFill>
                </a:rPr>
                <a:t>1997</a:t>
              </a:r>
            </a:p>
          </p:txBody>
        </p:sp>
        <p:sp>
          <p:nvSpPr>
            <p:cNvPr id="56" name="TextBox 55">
              <a:extLst>
                <a:ext uri="{FF2B5EF4-FFF2-40B4-BE49-F238E27FC236}">
                  <a16:creationId xmlns:a16="http://schemas.microsoft.com/office/drawing/2014/main" id="{ED398F82-37F6-4CBD-908C-E7F79774F95D}"/>
                </a:ext>
              </a:extLst>
            </p:cNvPr>
            <p:cNvSpPr txBox="1"/>
            <p:nvPr/>
          </p:nvSpPr>
          <p:spPr>
            <a:xfrm>
              <a:off x="6352538" y="3333190"/>
              <a:ext cx="473206" cy="261610"/>
            </a:xfrm>
            <a:prstGeom prst="rect">
              <a:avLst/>
            </a:prstGeom>
            <a:noFill/>
          </p:spPr>
          <p:txBody>
            <a:bodyPr wrap="none" rtlCol="0">
              <a:spAutoFit/>
            </a:bodyPr>
            <a:lstStyle/>
            <a:p>
              <a:r>
                <a:rPr lang="en-US" sz="1100" dirty="0">
                  <a:solidFill>
                    <a:schemeClr val="bg1"/>
                  </a:solidFill>
                </a:rPr>
                <a:t>1998</a:t>
              </a:r>
            </a:p>
          </p:txBody>
        </p:sp>
        <p:sp>
          <p:nvSpPr>
            <p:cNvPr id="57" name="TextBox 56">
              <a:extLst>
                <a:ext uri="{FF2B5EF4-FFF2-40B4-BE49-F238E27FC236}">
                  <a16:creationId xmlns:a16="http://schemas.microsoft.com/office/drawing/2014/main" id="{32DB821F-98E8-4463-B82F-1C0EA9BD9080}"/>
                </a:ext>
              </a:extLst>
            </p:cNvPr>
            <p:cNvSpPr txBox="1"/>
            <p:nvPr/>
          </p:nvSpPr>
          <p:spPr>
            <a:xfrm>
              <a:off x="7578481" y="1931135"/>
              <a:ext cx="473206" cy="261610"/>
            </a:xfrm>
            <a:prstGeom prst="rect">
              <a:avLst/>
            </a:prstGeom>
            <a:noFill/>
          </p:spPr>
          <p:txBody>
            <a:bodyPr wrap="none" rtlCol="0">
              <a:spAutoFit/>
            </a:bodyPr>
            <a:lstStyle/>
            <a:p>
              <a:r>
                <a:rPr lang="en-US" sz="1100" dirty="0">
                  <a:solidFill>
                    <a:schemeClr val="bg1"/>
                  </a:solidFill>
                </a:rPr>
                <a:t>1999</a:t>
              </a:r>
            </a:p>
          </p:txBody>
        </p:sp>
        <p:sp>
          <p:nvSpPr>
            <p:cNvPr id="58" name="TextBox 57">
              <a:extLst>
                <a:ext uri="{FF2B5EF4-FFF2-40B4-BE49-F238E27FC236}">
                  <a16:creationId xmlns:a16="http://schemas.microsoft.com/office/drawing/2014/main" id="{2AC3D7BC-558F-43D0-A6FB-C42C2F003F2E}"/>
                </a:ext>
              </a:extLst>
            </p:cNvPr>
            <p:cNvSpPr txBox="1"/>
            <p:nvPr/>
          </p:nvSpPr>
          <p:spPr>
            <a:xfrm>
              <a:off x="7738652" y="2511003"/>
              <a:ext cx="473206" cy="261610"/>
            </a:xfrm>
            <a:prstGeom prst="rect">
              <a:avLst/>
            </a:prstGeom>
            <a:noFill/>
          </p:spPr>
          <p:txBody>
            <a:bodyPr wrap="none" rtlCol="0">
              <a:spAutoFit/>
            </a:bodyPr>
            <a:lstStyle/>
            <a:p>
              <a:r>
                <a:rPr lang="en-US" sz="1100" dirty="0"/>
                <a:t>2002</a:t>
              </a:r>
            </a:p>
          </p:txBody>
        </p:sp>
        <p:sp>
          <p:nvSpPr>
            <p:cNvPr id="59" name="TextBox 58">
              <a:extLst>
                <a:ext uri="{FF2B5EF4-FFF2-40B4-BE49-F238E27FC236}">
                  <a16:creationId xmlns:a16="http://schemas.microsoft.com/office/drawing/2014/main" id="{F4ECC489-D852-4011-991B-42852EE1E893}"/>
                </a:ext>
              </a:extLst>
            </p:cNvPr>
            <p:cNvSpPr txBox="1"/>
            <p:nvPr/>
          </p:nvSpPr>
          <p:spPr>
            <a:xfrm>
              <a:off x="7129358" y="1806953"/>
              <a:ext cx="473206" cy="261610"/>
            </a:xfrm>
            <a:prstGeom prst="rect">
              <a:avLst/>
            </a:prstGeom>
            <a:noFill/>
          </p:spPr>
          <p:txBody>
            <a:bodyPr wrap="none" rtlCol="0">
              <a:spAutoFit/>
            </a:bodyPr>
            <a:lstStyle/>
            <a:p>
              <a:r>
                <a:rPr lang="en-US" sz="1100" dirty="0"/>
                <a:t>2003</a:t>
              </a:r>
            </a:p>
          </p:txBody>
        </p:sp>
        <p:sp>
          <p:nvSpPr>
            <p:cNvPr id="60" name="TextBox 59">
              <a:extLst>
                <a:ext uri="{FF2B5EF4-FFF2-40B4-BE49-F238E27FC236}">
                  <a16:creationId xmlns:a16="http://schemas.microsoft.com/office/drawing/2014/main" id="{86DE74A4-18F4-467F-89E9-A07071D0BE9F}"/>
                </a:ext>
              </a:extLst>
            </p:cNvPr>
            <p:cNvSpPr txBox="1"/>
            <p:nvPr/>
          </p:nvSpPr>
          <p:spPr>
            <a:xfrm>
              <a:off x="7782614" y="2730328"/>
              <a:ext cx="473206" cy="261610"/>
            </a:xfrm>
            <a:prstGeom prst="rect">
              <a:avLst/>
            </a:prstGeom>
            <a:noFill/>
          </p:spPr>
          <p:txBody>
            <a:bodyPr wrap="none" rtlCol="0">
              <a:spAutoFit/>
            </a:bodyPr>
            <a:lstStyle/>
            <a:p>
              <a:r>
                <a:rPr lang="en-US" sz="1100" dirty="0"/>
                <a:t>2003</a:t>
              </a:r>
            </a:p>
          </p:txBody>
        </p:sp>
        <p:cxnSp>
          <p:nvCxnSpPr>
            <p:cNvPr id="61" name="Straight Connector 60">
              <a:extLst>
                <a:ext uri="{FF2B5EF4-FFF2-40B4-BE49-F238E27FC236}">
                  <a16:creationId xmlns:a16="http://schemas.microsoft.com/office/drawing/2014/main" id="{E01D1EF1-17DE-4247-82B1-6EAC6B0FF040}"/>
                </a:ext>
              </a:extLst>
            </p:cNvPr>
            <p:cNvCxnSpPr>
              <a:cxnSpLocks/>
            </p:cNvCxnSpPr>
            <p:nvPr/>
          </p:nvCxnSpPr>
          <p:spPr>
            <a:xfrm>
              <a:off x="7101229" y="3039613"/>
              <a:ext cx="167237" cy="2171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4BAC59-99EF-4C2E-9B8B-1E21912A532E}"/>
                </a:ext>
              </a:extLst>
            </p:cNvPr>
            <p:cNvCxnSpPr>
              <a:cxnSpLocks/>
            </p:cNvCxnSpPr>
            <p:nvPr/>
          </p:nvCxnSpPr>
          <p:spPr>
            <a:xfrm flipV="1">
              <a:off x="6963486" y="3256784"/>
              <a:ext cx="305246" cy="2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9096B5-29B6-4F67-8C73-163A3C569E94}"/>
                </a:ext>
              </a:extLst>
            </p:cNvPr>
            <p:cNvCxnSpPr>
              <a:cxnSpLocks/>
            </p:cNvCxnSpPr>
            <p:nvPr/>
          </p:nvCxnSpPr>
          <p:spPr>
            <a:xfrm>
              <a:off x="6765730" y="3136763"/>
              <a:ext cx="503002" cy="120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EA1F157-936C-4E31-8965-B1CD6148AEF7}"/>
                </a:ext>
              </a:extLst>
            </p:cNvPr>
            <p:cNvSpPr txBox="1"/>
            <p:nvPr/>
          </p:nvSpPr>
          <p:spPr>
            <a:xfrm>
              <a:off x="7197038" y="3136315"/>
              <a:ext cx="473206" cy="261610"/>
            </a:xfrm>
            <a:prstGeom prst="rect">
              <a:avLst/>
            </a:prstGeom>
            <a:noFill/>
          </p:spPr>
          <p:txBody>
            <a:bodyPr wrap="none" rtlCol="0">
              <a:spAutoFit/>
            </a:bodyPr>
            <a:lstStyle/>
            <a:p>
              <a:r>
                <a:rPr lang="en-US" sz="1100" dirty="0"/>
                <a:t>2004</a:t>
              </a:r>
            </a:p>
          </p:txBody>
        </p:sp>
        <p:cxnSp>
          <p:nvCxnSpPr>
            <p:cNvPr id="65" name="Straight Connector 64">
              <a:extLst>
                <a:ext uri="{FF2B5EF4-FFF2-40B4-BE49-F238E27FC236}">
                  <a16:creationId xmlns:a16="http://schemas.microsoft.com/office/drawing/2014/main" id="{A2C7DD58-32A2-4317-B12F-FB5AB30ACBB3}"/>
                </a:ext>
              </a:extLst>
            </p:cNvPr>
            <p:cNvCxnSpPr>
              <a:cxnSpLocks/>
            </p:cNvCxnSpPr>
            <p:nvPr/>
          </p:nvCxnSpPr>
          <p:spPr>
            <a:xfrm>
              <a:off x="7465472" y="2637259"/>
              <a:ext cx="362229" cy="2215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1E4C5A-6092-464C-B718-1181F1C472F7}"/>
                </a:ext>
              </a:extLst>
            </p:cNvPr>
            <p:cNvCxnSpPr>
              <a:cxnSpLocks/>
            </p:cNvCxnSpPr>
            <p:nvPr/>
          </p:nvCxnSpPr>
          <p:spPr>
            <a:xfrm>
              <a:off x="7308015" y="2765792"/>
              <a:ext cx="534167" cy="92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0D48BB6-922D-422A-8F8A-7B9876236C89}"/>
                </a:ext>
              </a:extLst>
            </p:cNvPr>
            <p:cNvCxnSpPr>
              <a:cxnSpLocks/>
            </p:cNvCxnSpPr>
            <p:nvPr/>
          </p:nvCxnSpPr>
          <p:spPr>
            <a:xfrm>
              <a:off x="7455569" y="2427171"/>
              <a:ext cx="362229" cy="2215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E9FC08C-78C9-44B3-A17B-349FFBF5A495}"/>
                </a:ext>
              </a:extLst>
            </p:cNvPr>
            <p:cNvCxnSpPr>
              <a:cxnSpLocks/>
            </p:cNvCxnSpPr>
            <p:nvPr/>
          </p:nvCxnSpPr>
          <p:spPr>
            <a:xfrm flipH="1">
              <a:off x="7365961" y="1996307"/>
              <a:ext cx="3015" cy="248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9AE6E5B-A83F-46EE-AA3F-E40550600EB7}"/>
                </a:ext>
              </a:extLst>
            </p:cNvPr>
            <p:cNvSpPr txBox="1"/>
            <p:nvPr/>
          </p:nvSpPr>
          <p:spPr>
            <a:xfrm>
              <a:off x="3074542" y="5712685"/>
              <a:ext cx="473206" cy="261610"/>
            </a:xfrm>
            <a:prstGeom prst="rect">
              <a:avLst/>
            </a:prstGeom>
            <a:noFill/>
          </p:spPr>
          <p:txBody>
            <a:bodyPr wrap="none" rtlCol="0">
              <a:spAutoFit/>
            </a:bodyPr>
            <a:lstStyle/>
            <a:p>
              <a:r>
                <a:rPr lang="en-US" sz="1100" dirty="0"/>
                <a:t>2010</a:t>
              </a:r>
              <a:endParaRPr lang="en-US" sz="1400" dirty="0"/>
            </a:p>
          </p:txBody>
        </p:sp>
      </p:grpSp>
      <p:sp>
        <p:nvSpPr>
          <p:cNvPr id="3" name="Content Placeholder 2">
            <a:extLst>
              <a:ext uri="{FF2B5EF4-FFF2-40B4-BE49-F238E27FC236}">
                <a16:creationId xmlns:a16="http://schemas.microsoft.com/office/drawing/2014/main" id="{AC13CDD3-F327-4A5D-8BAE-73EE5F2AA56A}"/>
              </a:ext>
            </a:extLst>
          </p:cNvPr>
          <p:cNvSpPr>
            <a:spLocks noGrp="1"/>
          </p:cNvSpPr>
          <p:nvPr>
            <p:ph idx="1"/>
          </p:nvPr>
        </p:nvSpPr>
        <p:spPr>
          <a:xfrm>
            <a:off x="8426540" y="1794770"/>
            <a:ext cx="2521891" cy="3726703"/>
          </a:xfrm>
        </p:spPr>
        <p:txBody>
          <a:bodyPr>
            <a:normAutofit/>
          </a:bodyPr>
          <a:lstStyle/>
          <a:p>
            <a:pPr marL="0" indent="0" algn="ctr">
              <a:buNone/>
            </a:pPr>
            <a:r>
              <a:rPr lang="en-US" sz="2400" dirty="0"/>
              <a:t>The Enhanced FIA Program or more commonly as the “annual inventory” was gradually implemented across the United States. </a:t>
            </a:r>
          </a:p>
        </p:txBody>
      </p:sp>
      <p:sp>
        <p:nvSpPr>
          <p:cNvPr id="8" name="Date Placeholder 4">
            <a:extLst>
              <a:ext uri="{FF2B5EF4-FFF2-40B4-BE49-F238E27FC236}">
                <a16:creationId xmlns:a16="http://schemas.microsoft.com/office/drawing/2014/main" id="{AFABBBB6-5E62-4FFA-AC36-688180768568}"/>
              </a:ext>
              <a:ext uri="{C183D7F6-B498-43B3-948B-1728B52AA6E4}">
                <adec:decorative xmlns:adec="http://schemas.microsoft.com/office/drawing/2017/decorative" val="1"/>
              </a:ext>
            </a:extLst>
          </p:cNvPr>
          <p:cNvSpPr txBox="1">
            <a:spLocks/>
          </p:cNvSpPr>
          <p:nvPr/>
        </p:nvSpPr>
        <p:spPr>
          <a:xfrm>
            <a:off x="609600" y="6356350"/>
            <a:ext cx="34544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i="1" dirty="0">
                <a:solidFill>
                  <a:schemeClr val="bg1">
                    <a:lumMod val="65000"/>
                  </a:schemeClr>
                </a:solidFill>
              </a:rPr>
              <a:t>Forest Inventory and Analysis: past to present</a:t>
            </a:r>
          </a:p>
        </p:txBody>
      </p:sp>
      <p:grpSp>
        <p:nvGrpSpPr>
          <p:cNvPr id="9" name="Group 8">
            <a:extLst>
              <a:ext uri="{FF2B5EF4-FFF2-40B4-BE49-F238E27FC236}">
                <a16:creationId xmlns:a16="http://schemas.microsoft.com/office/drawing/2014/main" id="{CD775A5C-CDB4-5C71-0440-641D0026A1A9}"/>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1" name="Rectangle 10">
              <a:extLst>
                <a:ext uri="{FF2B5EF4-FFF2-40B4-BE49-F238E27FC236}">
                  <a16:creationId xmlns:a16="http://schemas.microsoft.com/office/drawing/2014/main" id="{7D4C464C-BF95-7820-B49B-D41877ED52B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DD24B70A-CFBE-DEA9-7023-744052D3D3B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5109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68F8FA-7D4F-18DE-34FD-AEA43B643E1E}"/>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15</a:t>
            </a:fld>
            <a:endParaRPr lang="en-US" dirty="0"/>
          </a:p>
        </p:txBody>
      </p:sp>
      <p:grpSp>
        <p:nvGrpSpPr>
          <p:cNvPr id="6" name="Group 5">
            <a:extLst>
              <a:ext uri="{FF2B5EF4-FFF2-40B4-BE49-F238E27FC236}">
                <a16:creationId xmlns:a16="http://schemas.microsoft.com/office/drawing/2014/main" id="{D790A0FD-3222-A63D-096F-7B6EFA6F1031}"/>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9A8FCB28-E2BF-1B49-18EC-DB529328AB5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65C66560-1865-0A95-FEB0-E6ADBD09CC2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964409A-2D62-4D98-D3B0-21392E4C6599}"/>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(b) FIA: design fundamentals</a:t>
            </a:r>
          </a:p>
        </p:txBody>
      </p:sp>
      <p:pic>
        <p:nvPicPr>
          <p:cNvPr id="3" name="Picture 2" descr="graphic of a sphere made up of hexagos">
            <a:extLst>
              <a:ext uri="{FF2B5EF4-FFF2-40B4-BE49-F238E27FC236}">
                <a16:creationId xmlns:a16="http://schemas.microsoft.com/office/drawing/2014/main" id="{C39E6534-21DD-53CD-4967-8CC8B6F5DD82}"/>
              </a:ext>
            </a:extLst>
          </p:cNvPr>
          <p:cNvPicPr>
            <a:picLocks noChangeAspect="1"/>
          </p:cNvPicPr>
          <p:nvPr/>
        </p:nvPicPr>
        <p:blipFill>
          <a:blip r:embed="rId2"/>
          <a:stretch>
            <a:fillRect/>
          </a:stretch>
        </p:blipFill>
        <p:spPr>
          <a:xfrm>
            <a:off x="8083899" y="2527278"/>
            <a:ext cx="3891283" cy="4194197"/>
          </a:xfrm>
          <a:prstGeom prst="rect">
            <a:avLst/>
          </a:prstGeom>
        </p:spPr>
      </p:pic>
      <p:sp>
        <p:nvSpPr>
          <p:cNvPr id="10" name="TextBox 9">
            <a:extLst>
              <a:ext uri="{FF2B5EF4-FFF2-40B4-BE49-F238E27FC236}">
                <a16:creationId xmlns:a16="http://schemas.microsoft.com/office/drawing/2014/main" id="{01478C60-4E4C-1261-E602-024C9DE372EF}"/>
              </a:ext>
            </a:extLst>
          </p:cNvPr>
          <p:cNvSpPr txBox="1">
            <a:spLocks noGrp="1" noRot="1" noMove="1" noResize="1" noEditPoints="1" noAdjustHandles="1" noChangeArrowheads="1" noChangeShapeType="1"/>
          </p:cNvSpPr>
          <p:nvPr/>
        </p:nvSpPr>
        <p:spPr>
          <a:xfrm>
            <a:off x="1306912" y="1687354"/>
            <a:ext cx="7148720" cy="5170646"/>
          </a:xfrm>
          <a:prstGeom prst="rect">
            <a:avLst/>
          </a:prstGeom>
          <a:noFill/>
        </p:spPr>
        <p:txBody>
          <a:bodyPr wrap="square" rtlCol="0">
            <a:spAutoFit/>
          </a:bodyPr>
          <a:lstStyle/>
          <a:p>
            <a:r>
              <a:rPr lang="en-US" sz="2200" dirty="0">
                <a:cs typeface="Posterama" panose="020B0504020200020000" pitchFamily="34" charset="0"/>
              </a:rPr>
              <a:t>FIA uses a semi-systematic sample (plot data) to describe an area (the population)</a:t>
            </a:r>
          </a:p>
          <a:p>
            <a:r>
              <a:rPr lang="en-US" sz="2200" dirty="0">
                <a:cs typeface="Posterama" panose="020B0504020200020000" pitchFamily="34" charset="0"/>
              </a:rPr>
              <a:t>a random sample applied to a systematic grid</a:t>
            </a:r>
          </a:p>
          <a:p>
            <a:pPr marL="342900" indent="-342900">
              <a:buFont typeface="Arial" panose="020B0604020202020204" pitchFamily="34" charset="0"/>
              <a:buChar char="•"/>
            </a:pPr>
            <a:endParaRPr lang="en-US" sz="2200" dirty="0">
              <a:cs typeface="Posterama" panose="020B0504020200020000" pitchFamily="34" charset="0"/>
            </a:endParaRPr>
          </a:p>
          <a:p>
            <a:pPr marL="800100" lvl="1" indent="-342900">
              <a:buFont typeface="Arial" panose="020B0604020202020204" pitchFamily="34" charset="0"/>
              <a:buChar char="•"/>
            </a:pPr>
            <a:r>
              <a:rPr lang="en-US" sz="2200" dirty="0">
                <a:cs typeface="Posterama" panose="020B0504020200020000" pitchFamily="34" charset="0"/>
              </a:rPr>
              <a:t>FIA grid is a lattice of hexagons (a sphere can elegantly be dividend into hexagons of equal area) </a:t>
            </a:r>
          </a:p>
          <a:p>
            <a:pPr marL="800100" lvl="1" indent="-342900">
              <a:buFont typeface="Arial" panose="020B0604020202020204" pitchFamily="34" charset="0"/>
              <a:buChar char="•"/>
            </a:pPr>
            <a:r>
              <a:rPr lang="en-US" sz="2200" dirty="0">
                <a:cs typeface="Posterama" panose="020B0504020200020000" pitchFamily="34" charset="0"/>
              </a:rPr>
              <a:t>Each hex represents ~6,000 acres</a:t>
            </a:r>
          </a:p>
          <a:p>
            <a:pPr marL="800100" lvl="1" indent="-342900">
              <a:buFont typeface="Arial" panose="020B0604020202020204" pitchFamily="34" charset="0"/>
              <a:buChar char="•"/>
            </a:pPr>
            <a:r>
              <a:rPr lang="en-US" sz="2200" dirty="0">
                <a:cs typeface="Posterama" panose="020B0504020200020000" pitchFamily="34" charset="0"/>
              </a:rPr>
              <a:t>Centroids of hexagons are ~3 miles apart</a:t>
            </a:r>
          </a:p>
          <a:p>
            <a:pPr marL="800100" lvl="1" indent="-342900">
              <a:buFont typeface="Arial" panose="020B0604020202020204" pitchFamily="34" charset="0"/>
              <a:buChar char="•"/>
            </a:pPr>
            <a:r>
              <a:rPr lang="en-US" sz="2200" dirty="0">
                <a:cs typeface="Posterama" panose="020B0504020200020000" pitchFamily="34" charset="0"/>
              </a:rPr>
              <a:t>More than FIA 360,000 hexagons across the US</a:t>
            </a:r>
          </a:p>
          <a:p>
            <a:endParaRPr lang="en-US" sz="2200" dirty="0">
              <a:cs typeface="Posterama" panose="020B0504020200020000" pitchFamily="34" charset="0"/>
            </a:endParaRPr>
          </a:p>
          <a:p>
            <a:r>
              <a:rPr lang="en-US" sz="2200" dirty="0">
                <a:cs typeface="Posterama" panose="020B0504020200020000" pitchFamily="34" charset="0"/>
              </a:rPr>
              <a:t>Not every plots is visited every year – broken into “panels”, ex. 10 panels means 10% of the plots visited (unclumped) each year and in 10 years the cycle is complete.</a:t>
            </a:r>
          </a:p>
          <a:p>
            <a:r>
              <a:rPr lang="en-US" sz="2200" dirty="0">
                <a:cs typeface="Posterama" panose="020B0504020200020000" pitchFamily="34" charset="0"/>
              </a:rPr>
              <a:t>Some states have 5yr -cycles, 7, 10…</a:t>
            </a:r>
          </a:p>
          <a:p>
            <a:endParaRPr lang="en-US" sz="2200" dirty="0">
              <a:cs typeface="Posterama" panose="020B0504020200020000" pitchFamily="34" charset="0"/>
            </a:endParaRPr>
          </a:p>
        </p:txBody>
      </p:sp>
      <p:pic>
        <p:nvPicPr>
          <p:cNvPr id="11" name="Picture 10" descr="image of a lattice of hexagons with randomly placed points within each cell">
            <a:extLst>
              <a:ext uri="{FF2B5EF4-FFF2-40B4-BE49-F238E27FC236}">
                <a16:creationId xmlns:a16="http://schemas.microsoft.com/office/drawing/2014/main" id="{A93C5F73-E055-622A-F90F-AFBB493F1936}"/>
              </a:ext>
            </a:extLst>
          </p:cNvPr>
          <p:cNvPicPr>
            <a:picLocks noChangeAspect="1"/>
          </p:cNvPicPr>
          <p:nvPr/>
        </p:nvPicPr>
        <p:blipFill>
          <a:blip r:embed="rId3"/>
          <a:stretch>
            <a:fillRect/>
          </a:stretch>
        </p:blipFill>
        <p:spPr>
          <a:xfrm>
            <a:off x="8638021" y="848929"/>
            <a:ext cx="3154772" cy="2147780"/>
          </a:xfrm>
          <a:prstGeom prst="rect">
            <a:avLst/>
          </a:prstGeom>
        </p:spPr>
      </p:pic>
    </p:spTree>
    <p:extLst>
      <p:ext uri="{BB962C8B-B14F-4D97-AF65-F5344CB8AC3E}">
        <p14:creationId xmlns:p14="http://schemas.microsoft.com/office/powerpoint/2010/main" val="124627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68F8FA-7D4F-18DE-34FD-AEA43B643E1E}"/>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16</a:t>
            </a:fld>
            <a:endParaRPr lang="en-US" dirty="0"/>
          </a:p>
        </p:txBody>
      </p:sp>
      <p:grpSp>
        <p:nvGrpSpPr>
          <p:cNvPr id="6" name="Group 5">
            <a:extLst>
              <a:ext uri="{FF2B5EF4-FFF2-40B4-BE49-F238E27FC236}">
                <a16:creationId xmlns:a16="http://schemas.microsoft.com/office/drawing/2014/main" id="{D790A0FD-3222-A63D-096F-7B6EFA6F1031}"/>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9A8FCB28-E2BF-1B49-18EC-DB529328AB5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65C66560-1865-0A95-FEB0-E6ADBD09CC2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964409A-2D62-4D98-D3B0-21392E4C6599}"/>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(b) FIA: design fundamentals</a:t>
            </a:r>
          </a:p>
        </p:txBody>
      </p:sp>
      <p:sp>
        <p:nvSpPr>
          <p:cNvPr id="10" name="TextBox 9">
            <a:extLst>
              <a:ext uri="{FF2B5EF4-FFF2-40B4-BE49-F238E27FC236}">
                <a16:creationId xmlns:a16="http://schemas.microsoft.com/office/drawing/2014/main" id="{01478C60-4E4C-1261-E602-024C9DE372EF}"/>
              </a:ext>
            </a:extLst>
          </p:cNvPr>
          <p:cNvSpPr txBox="1"/>
          <p:nvPr/>
        </p:nvSpPr>
        <p:spPr>
          <a:xfrm>
            <a:off x="1050057" y="2025908"/>
            <a:ext cx="9431675" cy="3477875"/>
          </a:xfrm>
          <a:prstGeom prst="rect">
            <a:avLst/>
          </a:prstGeom>
          <a:noFill/>
        </p:spPr>
        <p:txBody>
          <a:bodyPr wrap="square" rtlCol="0">
            <a:spAutoFit/>
          </a:bodyPr>
          <a:lstStyle/>
          <a:p>
            <a:r>
              <a:rPr lang="en-US" sz="2200" dirty="0">
                <a:cs typeface="Posterama" panose="020B0504020200020000" pitchFamily="34" charset="0"/>
              </a:rPr>
              <a:t>The estimates are an approximation of an attribute of interest with an upper and lower bound, for a population with a known area. </a:t>
            </a:r>
          </a:p>
          <a:p>
            <a:pPr marL="342900" indent="-342900">
              <a:buFont typeface="Arial" panose="020B0604020202020204" pitchFamily="34" charset="0"/>
              <a:buChar char="•"/>
            </a:pPr>
            <a:r>
              <a:rPr lang="en-US" sz="2200" dirty="0">
                <a:cs typeface="Posterama" panose="020B0504020200020000" pitchFamily="34" charset="0"/>
              </a:rPr>
              <a:t>FIA describes over 2,600 attributes!</a:t>
            </a:r>
          </a:p>
          <a:p>
            <a:pPr marL="800100" lvl="1" indent="-342900">
              <a:buFont typeface="Arial" panose="020B0604020202020204" pitchFamily="34" charset="0"/>
              <a:buChar char="•"/>
            </a:pPr>
            <a:r>
              <a:rPr lang="en-US" sz="2200" dirty="0">
                <a:cs typeface="Posterama" panose="020B0504020200020000" pitchFamily="34" charset="0"/>
              </a:rPr>
              <a:t>Some on all forestland plots (forest area, number of trees…). Others are available only when a plot is sampled twice (e.g. average annual mortality of trees)</a:t>
            </a:r>
          </a:p>
          <a:p>
            <a:endParaRPr lang="en-US" sz="2200" dirty="0">
              <a:cs typeface="Posterama" panose="020B0504020200020000" pitchFamily="34" charset="0"/>
            </a:endParaRPr>
          </a:p>
          <a:p>
            <a:r>
              <a:rPr lang="en-US" sz="2200" dirty="0">
                <a:cs typeface="Posterama" panose="020B0504020200020000" pitchFamily="34" charset="0"/>
              </a:rPr>
              <a:t>What is found on a set of plots are then aggregated and then expanded to allow estimates for a much larger area including a measure of uncertainty.</a:t>
            </a:r>
          </a:p>
          <a:p>
            <a:endParaRPr lang="en-US" sz="2200" dirty="0">
              <a:cs typeface="Posterama" panose="020B0504020200020000" pitchFamily="34" charset="0"/>
            </a:endParaRPr>
          </a:p>
        </p:txBody>
      </p:sp>
    </p:spTree>
    <p:extLst>
      <p:ext uri="{BB962C8B-B14F-4D97-AF65-F5344CB8AC3E}">
        <p14:creationId xmlns:p14="http://schemas.microsoft.com/office/powerpoint/2010/main" val="3639352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0C74604-5155-5A34-F194-223688482677}"/>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3">
            <a:extLst>
              <a:ext uri="{FF2B5EF4-FFF2-40B4-BE49-F238E27FC236}">
                <a16:creationId xmlns:a16="http://schemas.microsoft.com/office/drawing/2014/main" id="{F8169C09-FFE1-3910-A84C-304310AE66D2}"/>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(b) FIA: design fundamentals</a:t>
            </a:r>
          </a:p>
        </p:txBody>
      </p:sp>
      <p:sp>
        <p:nvSpPr>
          <p:cNvPr id="11" name="Slide Number Placeholder 10">
            <a:extLst>
              <a:ext uri="{FF2B5EF4-FFF2-40B4-BE49-F238E27FC236}">
                <a16:creationId xmlns:a16="http://schemas.microsoft.com/office/drawing/2014/main" id="{CDBB2563-91DE-C55B-3E93-00705E5108CE}"/>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17</a:t>
            </a:fld>
            <a:endParaRPr lang="en-US" dirty="0"/>
          </a:p>
        </p:txBody>
      </p:sp>
      <p:sp>
        <p:nvSpPr>
          <p:cNvPr id="5" name="Content Placeholder 2">
            <a:extLst>
              <a:ext uri="{FF2B5EF4-FFF2-40B4-BE49-F238E27FC236}">
                <a16:creationId xmlns:a16="http://schemas.microsoft.com/office/drawing/2014/main" id="{9BD7CF7C-9AED-8A47-E599-F5577397BA8E}"/>
              </a:ext>
            </a:extLst>
          </p:cNvPr>
          <p:cNvSpPr>
            <a:spLocks noGrp="1"/>
          </p:cNvSpPr>
          <p:nvPr>
            <p:ph idx="1"/>
          </p:nvPr>
        </p:nvSpPr>
        <p:spPr>
          <a:xfrm>
            <a:off x="838200" y="1526680"/>
            <a:ext cx="10820400" cy="2036880"/>
          </a:xfrm>
        </p:spPr>
        <p:txBody>
          <a:bodyPr>
            <a:normAutofit/>
          </a:bodyPr>
          <a:lstStyle/>
          <a:p>
            <a:pPr marL="0" indent="0">
              <a:buNone/>
            </a:pPr>
            <a:r>
              <a:rPr lang="en-US" sz="2200" dirty="0"/>
              <a:t>The inventory was designed to achieve mandated accuracy standards at the state level. The standard distribution of plot locations, about one plot per 6000-acre hexagon, makes analysis of areas smaller than a </a:t>
            </a:r>
            <a:r>
              <a:rPr lang="en-US" sz="2200" b="1" dirty="0"/>
              <a:t>survey unit </a:t>
            </a:r>
            <a:r>
              <a:rPr lang="en-US" sz="2200" dirty="0"/>
              <a:t>more difficult. </a:t>
            </a:r>
          </a:p>
          <a:p>
            <a:pPr lvl="1"/>
            <a:r>
              <a:rPr lang="en-US" sz="2200" dirty="0"/>
              <a:t>Plot grid intensification – the addition of plots in a systematic fashion is possible</a:t>
            </a:r>
          </a:p>
          <a:p>
            <a:pPr marL="457200" lvl="1" indent="0">
              <a:buNone/>
            </a:pPr>
            <a:endParaRPr lang="en-US" sz="2200" dirty="0"/>
          </a:p>
        </p:txBody>
      </p:sp>
      <p:pic>
        <p:nvPicPr>
          <p:cNvPr id="3" name="Picture 2" descr="inset image showing three scenarios of GRID intensification at 3x, 4x and 7x (each corresponding image has finer and finer hexagons nesting within each other)">
            <a:extLst>
              <a:ext uri="{FF2B5EF4-FFF2-40B4-BE49-F238E27FC236}">
                <a16:creationId xmlns:a16="http://schemas.microsoft.com/office/drawing/2014/main" id="{B9067027-E2A9-94C7-D86E-DE6E132EFC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14330" y="2953387"/>
            <a:ext cx="8468139" cy="1842053"/>
          </a:xfrm>
          <a:prstGeom prst="rect">
            <a:avLst/>
          </a:prstGeom>
        </p:spPr>
      </p:pic>
      <p:sp>
        <p:nvSpPr>
          <p:cNvPr id="6" name="TextBox 5">
            <a:extLst>
              <a:ext uri="{FF2B5EF4-FFF2-40B4-BE49-F238E27FC236}">
                <a16:creationId xmlns:a16="http://schemas.microsoft.com/office/drawing/2014/main" id="{0A53B6B7-712C-6E01-3CC5-53DFF20F4ED2}"/>
              </a:ext>
            </a:extLst>
          </p:cNvPr>
          <p:cNvSpPr txBox="1"/>
          <p:nvPr/>
        </p:nvSpPr>
        <p:spPr>
          <a:xfrm>
            <a:off x="838200" y="4949785"/>
            <a:ext cx="10642042" cy="1785104"/>
          </a:xfrm>
          <a:prstGeom prst="rect">
            <a:avLst/>
          </a:prstGeom>
          <a:noFill/>
        </p:spPr>
        <p:txBody>
          <a:bodyPr wrap="square">
            <a:spAutoFit/>
          </a:bodyPr>
          <a:lstStyle/>
          <a:p>
            <a:pPr marL="0" indent="0">
              <a:buNone/>
            </a:pPr>
            <a:r>
              <a:rPr lang="en-US" sz="2200" dirty="0"/>
              <a:t>It is important to examine the standard error and number of plots associated with FIA estimates, especially for attributes of limited extent such as </a:t>
            </a:r>
          </a:p>
          <a:p>
            <a:pPr lvl="1"/>
            <a:r>
              <a:rPr lang="en-US" sz="2200" dirty="0"/>
              <a:t>Individual or small groups of counties </a:t>
            </a:r>
          </a:p>
          <a:p>
            <a:pPr lvl="1"/>
            <a:r>
              <a:rPr lang="en-US" sz="2200" dirty="0"/>
              <a:t>Rare species or forest types</a:t>
            </a:r>
          </a:p>
          <a:p>
            <a:pPr lvl="1"/>
            <a:r>
              <a:rPr lang="en-US" sz="2200" dirty="0"/>
              <a:t>Specific age or stand-size classes</a:t>
            </a:r>
          </a:p>
        </p:txBody>
      </p:sp>
    </p:spTree>
    <p:extLst>
      <p:ext uri="{BB962C8B-B14F-4D97-AF65-F5344CB8AC3E}">
        <p14:creationId xmlns:p14="http://schemas.microsoft.com/office/powerpoint/2010/main" val="222303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1" y="1793832"/>
            <a:ext cx="9578177" cy="4031873"/>
          </a:xfrm>
          <a:prstGeom prst="rect">
            <a:avLst/>
          </a:prstGeom>
          <a:noFill/>
        </p:spPr>
        <p:txBody>
          <a:bodyPr wrap="square" rtlCol="0">
            <a:spAutoFit/>
          </a:bodyPr>
          <a:lstStyle/>
          <a:p>
            <a:r>
              <a:rPr lang="en-US" sz="2200" dirty="0">
                <a:cs typeface="Posterama" panose="020B0504020200020000" pitchFamily="34" charset="0"/>
              </a:rPr>
              <a:t>FIA employs multiple sampling strategies to answer questions about forest land, the forest products industry, and forest landowners. </a:t>
            </a:r>
          </a:p>
          <a:p>
            <a:endParaRPr lang="en-US" dirty="0"/>
          </a:p>
          <a:p>
            <a:r>
              <a:rPr lang="en-US" sz="2200" dirty="0">
                <a:cs typeface="Posterama" panose="020B0504020200020000" pitchFamily="34" charset="0"/>
              </a:rPr>
              <a:t>To describe forest land, FIA collects &gt; 300 variables via remote sensing and field inventories.</a:t>
            </a:r>
          </a:p>
          <a:p>
            <a:pPr lvl="1"/>
            <a:endParaRPr lang="en-US" sz="2200" dirty="0">
              <a:cs typeface="Posterama" panose="020B0504020200020000" pitchFamily="34" charset="0"/>
            </a:endParaRPr>
          </a:p>
          <a:p>
            <a:pPr marL="342900" indent="-342900">
              <a:buFont typeface="Arial" panose="020B0604020202020204" pitchFamily="34" charset="0"/>
              <a:buChar char="•"/>
            </a:pPr>
            <a:r>
              <a:rPr lang="en-US" sz="2200" dirty="0">
                <a:cs typeface="Posterama" panose="020B0504020200020000" pitchFamily="34" charset="0"/>
              </a:rPr>
              <a:t>Fixed Radius Plot Design</a:t>
            </a:r>
          </a:p>
          <a:p>
            <a:pPr marL="342900" indent="-342900">
              <a:buFont typeface="Arial" panose="020B0604020202020204" pitchFamily="34" charset="0"/>
              <a:buChar char="•"/>
            </a:pPr>
            <a:endParaRPr lang="en-US" sz="2200" dirty="0">
              <a:cs typeface="Posterama" panose="020B0504020200020000" pitchFamily="34" charset="0"/>
            </a:endParaRPr>
          </a:p>
          <a:p>
            <a:pPr marL="342900" indent="-342900">
              <a:buFont typeface="Arial" panose="020B0604020202020204" pitchFamily="34" charset="0"/>
              <a:buChar char="•"/>
            </a:pPr>
            <a:r>
              <a:rPr lang="en-US" sz="2200" dirty="0">
                <a:cs typeface="Posterama" panose="020B0504020200020000" pitchFamily="34" charset="0"/>
              </a:rPr>
              <a:t>Monumented/recorded to relocate and remeasure </a:t>
            </a:r>
            <a:r>
              <a:rPr lang="en-US" sz="2200" b="1" dirty="0">
                <a:cs typeface="Posterama" panose="020B0504020200020000" pitchFamily="34" charset="0"/>
              </a:rPr>
              <a:t>individual trees </a:t>
            </a:r>
            <a:r>
              <a:rPr lang="en-US" sz="2200" dirty="0">
                <a:cs typeface="Posterama" panose="020B0504020200020000" pitchFamily="34" charset="0"/>
              </a:rPr>
              <a:t>over time</a:t>
            </a:r>
          </a:p>
          <a:p>
            <a:pPr marL="342900" indent="-342900">
              <a:buFont typeface="Arial" panose="020B0604020202020204" pitchFamily="34" charset="0"/>
              <a:buChar char="•"/>
            </a:pPr>
            <a:endParaRPr lang="en-US" sz="2200" dirty="0">
              <a:cs typeface="Posterama" panose="020B0504020200020000" pitchFamily="34" charset="0"/>
            </a:endParaRPr>
          </a:p>
          <a:p>
            <a:pPr marL="342900" indent="-342900">
              <a:buFont typeface="Arial" panose="020B0604020202020204" pitchFamily="34" charset="0"/>
              <a:buChar char="•"/>
            </a:pPr>
            <a:r>
              <a:rPr lang="en-US" sz="2200" b="1" dirty="0">
                <a:cs typeface="Posterama" panose="020B0504020200020000" pitchFamily="34" charset="0"/>
              </a:rPr>
              <a:t>Nationally standardized core variables + core optional and regional data items</a:t>
            </a:r>
          </a:p>
          <a:p>
            <a:endParaRPr lang="en-US" dirty="0"/>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18</a:t>
            </a:fld>
            <a:endParaRPr lang="en-US" dirty="0"/>
          </a:p>
        </p:txBody>
      </p:sp>
      <p:grpSp>
        <p:nvGrpSpPr>
          <p:cNvPr id="9" name="Group 8">
            <a:extLst>
              <a:ext uri="{FF2B5EF4-FFF2-40B4-BE49-F238E27FC236}">
                <a16:creationId xmlns:a16="http://schemas.microsoft.com/office/drawing/2014/main" id="{495209E0-BF4C-BB39-3FBC-3563B038DB7B}"/>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8" name="Rectangle 17">
              <a:extLst>
                <a:ext uri="{FF2B5EF4-FFF2-40B4-BE49-F238E27FC236}">
                  <a16:creationId xmlns:a16="http://schemas.microsoft.com/office/drawing/2014/main" id="{74379D75-312C-175A-8507-A83EF6F3710B}"/>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298E548-2AB9-863D-C3BF-B3F0900792E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6">
            <a:extLst>
              <a:ext uri="{FF2B5EF4-FFF2-40B4-BE49-F238E27FC236}">
                <a16:creationId xmlns:a16="http://schemas.microsoft.com/office/drawing/2014/main" id="{657A003B-20AB-9BAE-1282-70937FB62B43}"/>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(c) FIA: plot and protocol</a:t>
            </a:r>
          </a:p>
        </p:txBody>
      </p:sp>
    </p:spTree>
    <p:extLst>
      <p:ext uri="{BB962C8B-B14F-4D97-AF65-F5344CB8AC3E}">
        <p14:creationId xmlns:p14="http://schemas.microsoft.com/office/powerpoint/2010/main" val="400202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19</a:t>
            </a:fld>
            <a:endParaRPr lang="en-US" dirty="0"/>
          </a:p>
        </p:txBody>
      </p:sp>
      <p:grpSp>
        <p:nvGrpSpPr>
          <p:cNvPr id="9" name="Group 8">
            <a:extLst>
              <a:ext uri="{FF2B5EF4-FFF2-40B4-BE49-F238E27FC236}">
                <a16:creationId xmlns:a16="http://schemas.microsoft.com/office/drawing/2014/main" id="{495209E0-BF4C-BB39-3FBC-3563B038DB7B}"/>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8" name="Rectangle 17">
              <a:extLst>
                <a:ext uri="{FF2B5EF4-FFF2-40B4-BE49-F238E27FC236}">
                  <a16:creationId xmlns:a16="http://schemas.microsoft.com/office/drawing/2014/main" id="{74379D75-312C-175A-8507-A83EF6F3710B}"/>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298E548-2AB9-863D-C3BF-B3F0900792E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6">
            <a:extLst>
              <a:ext uri="{FF2B5EF4-FFF2-40B4-BE49-F238E27FC236}">
                <a16:creationId xmlns:a16="http://schemas.microsoft.com/office/drawing/2014/main" id="{657A003B-20AB-9BAE-1282-70937FB62B43}"/>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(c) FIA: plot and protocol</a:t>
            </a:r>
          </a:p>
        </p:txBody>
      </p:sp>
      <p:grpSp>
        <p:nvGrpSpPr>
          <p:cNvPr id="2" name="Group 1" descr="image of the FIA plot diagram showing a set of four nested circles of fixed area as well as a key that explains the general protocol associated with each circle.">
            <a:extLst>
              <a:ext uri="{FF2B5EF4-FFF2-40B4-BE49-F238E27FC236}">
                <a16:creationId xmlns:a16="http://schemas.microsoft.com/office/drawing/2014/main" id="{42AAD9CD-86B7-C57E-2EE3-B30FAA3A0941}"/>
              </a:ext>
            </a:extLst>
          </p:cNvPr>
          <p:cNvGrpSpPr/>
          <p:nvPr/>
        </p:nvGrpSpPr>
        <p:grpSpPr>
          <a:xfrm>
            <a:off x="881615" y="663714"/>
            <a:ext cx="10542520" cy="6093140"/>
            <a:chOff x="-2879477" y="659935"/>
            <a:chExt cx="7637214" cy="4443310"/>
          </a:xfrm>
        </p:grpSpPr>
        <p:cxnSp>
          <p:nvCxnSpPr>
            <p:cNvPr id="3" name="Straight Connector 2">
              <a:extLst>
                <a:ext uri="{FF2B5EF4-FFF2-40B4-BE49-F238E27FC236}">
                  <a16:creationId xmlns:a16="http://schemas.microsoft.com/office/drawing/2014/main" id="{4D9F13F2-876A-C324-FC6B-21F1BEBC9EAE}"/>
                </a:ext>
              </a:extLst>
            </p:cNvPr>
            <p:cNvCxnSpPr>
              <a:stCxn id="20" idx="1"/>
            </p:cNvCxnSpPr>
            <p:nvPr/>
          </p:nvCxnSpPr>
          <p:spPr>
            <a:xfrm>
              <a:off x="3551611" y="3615853"/>
              <a:ext cx="215526" cy="222202"/>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 name="Straight Connector 3">
              <a:extLst>
                <a:ext uri="{FF2B5EF4-FFF2-40B4-BE49-F238E27FC236}">
                  <a16:creationId xmlns:a16="http://schemas.microsoft.com/office/drawing/2014/main" id="{D7E0F328-6847-4D25-BC44-0CDA601506B3}"/>
                </a:ext>
              </a:extLst>
            </p:cNvPr>
            <p:cNvCxnSpPr>
              <a:stCxn id="20" idx="1"/>
            </p:cNvCxnSpPr>
            <p:nvPr/>
          </p:nvCxnSpPr>
          <p:spPr>
            <a:xfrm>
              <a:off x="3551611" y="3615853"/>
              <a:ext cx="215527" cy="21552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sp>
          <p:nvSpPr>
            <p:cNvPr id="5" name="Oval 4">
              <a:extLst>
                <a:ext uri="{FF2B5EF4-FFF2-40B4-BE49-F238E27FC236}">
                  <a16:creationId xmlns:a16="http://schemas.microsoft.com/office/drawing/2014/main" id="{E6B5C385-11E3-3E23-EF11-23BF0B9FB0BB}"/>
                </a:ext>
              </a:extLst>
            </p:cNvPr>
            <p:cNvSpPr/>
            <p:nvPr/>
          </p:nvSpPr>
          <p:spPr>
            <a:xfrm>
              <a:off x="1581149" y="2272327"/>
              <a:ext cx="1600200" cy="1574292"/>
            </a:xfrm>
            <a:prstGeom prst="ellipse">
              <a:avLst/>
            </a:prstGeom>
            <a:solidFill>
              <a:srgbClr val="9BBB59"/>
            </a:solidFill>
            <a:ln w="25400" cap="flat" cmpd="sng" algn="ctr">
              <a:solidFill>
                <a:srgbClr val="9BBB59">
                  <a:lumMod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Oval 5">
              <a:extLst>
                <a:ext uri="{FF2B5EF4-FFF2-40B4-BE49-F238E27FC236}">
                  <a16:creationId xmlns:a16="http://schemas.microsoft.com/office/drawing/2014/main" id="{AA2FF249-D7A0-1B64-F76E-F88AC61033BD}"/>
                </a:ext>
              </a:extLst>
            </p:cNvPr>
            <p:cNvSpPr/>
            <p:nvPr/>
          </p:nvSpPr>
          <p:spPr>
            <a:xfrm>
              <a:off x="2076449" y="2741719"/>
              <a:ext cx="609600" cy="609600"/>
            </a:xfrm>
            <a:prstGeom prst="ellipse">
              <a:avLst/>
            </a:prstGeom>
            <a:solidFill>
              <a:srgbClr val="9BBB59">
                <a:lumMod val="60000"/>
                <a:lumOff val="40000"/>
              </a:srgbClr>
            </a:solid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Oval 11">
              <a:extLst>
                <a:ext uri="{FF2B5EF4-FFF2-40B4-BE49-F238E27FC236}">
                  <a16:creationId xmlns:a16="http://schemas.microsoft.com/office/drawing/2014/main" id="{213D5D7A-A84A-BF89-C3E3-CE06FFCF1C43}"/>
                </a:ext>
              </a:extLst>
            </p:cNvPr>
            <p:cNvSpPr/>
            <p:nvPr/>
          </p:nvSpPr>
          <p:spPr>
            <a:xfrm>
              <a:off x="1569133" y="684682"/>
              <a:ext cx="1600200" cy="1574292"/>
            </a:xfrm>
            <a:prstGeom prst="ellipse">
              <a:avLst/>
            </a:prstGeom>
            <a:solidFill>
              <a:srgbClr val="9BBB59"/>
            </a:solidFill>
            <a:ln w="25400" cap="flat" cmpd="sng" algn="ctr">
              <a:solidFill>
                <a:srgbClr val="9BBB59">
                  <a:lumMod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FE95A880-1159-76C8-59E3-41427347EF21}"/>
                </a:ext>
              </a:extLst>
            </p:cNvPr>
            <p:cNvSpPr/>
            <p:nvPr/>
          </p:nvSpPr>
          <p:spPr>
            <a:xfrm>
              <a:off x="2076449" y="1129327"/>
              <a:ext cx="609600" cy="609600"/>
            </a:xfrm>
            <a:prstGeom prst="ellipse">
              <a:avLst/>
            </a:prstGeom>
            <a:solidFill>
              <a:srgbClr val="9BBB59">
                <a:lumMod val="60000"/>
                <a:lumOff val="40000"/>
              </a:srgbClr>
            </a:solid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9DF4CBF-7BEB-921B-F900-BE179B1ED655}"/>
                </a:ext>
              </a:extLst>
            </p:cNvPr>
            <p:cNvSpPr/>
            <p:nvPr/>
          </p:nvSpPr>
          <p:spPr>
            <a:xfrm>
              <a:off x="195262" y="3057187"/>
              <a:ext cx="1600200" cy="1574292"/>
            </a:xfrm>
            <a:prstGeom prst="ellipse">
              <a:avLst/>
            </a:prstGeom>
            <a:solidFill>
              <a:srgbClr val="9BBB59"/>
            </a:solidFill>
            <a:ln w="25400" cap="flat" cmpd="sng" algn="ctr">
              <a:solidFill>
                <a:srgbClr val="9BBB59">
                  <a:lumMod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Oval 14">
              <a:extLst>
                <a:ext uri="{FF2B5EF4-FFF2-40B4-BE49-F238E27FC236}">
                  <a16:creationId xmlns:a16="http://schemas.microsoft.com/office/drawing/2014/main" id="{4E17E06D-4056-FEE1-1C75-654B5A2D8182}"/>
                </a:ext>
              </a:extLst>
            </p:cNvPr>
            <p:cNvSpPr/>
            <p:nvPr/>
          </p:nvSpPr>
          <p:spPr>
            <a:xfrm>
              <a:off x="690562" y="3526579"/>
              <a:ext cx="609600" cy="609600"/>
            </a:xfrm>
            <a:prstGeom prst="ellipse">
              <a:avLst/>
            </a:prstGeom>
            <a:solidFill>
              <a:srgbClr val="9BBB59">
                <a:lumMod val="60000"/>
                <a:lumOff val="40000"/>
              </a:srgbClr>
            </a:solid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Oval 15">
              <a:extLst>
                <a:ext uri="{FF2B5EF4-FFF2-40B4-BE49-F238E27FC236}">
                  <a16:creationId xmlns:a16="http://schemas.microsoft.com/office/drawing/2014/main" id="{3C6D3574-C714-AA3D-527F-999C403C9BE8}"/>
                </a:ext>
              </a:extLst>
            </p:cNvPr>
            <p:cNvSpPr/>
            <p:nvPr/>
          </p:nvSpPr>
          <p:spPr>
            <a:xfrm>
              <a:off x="2967037" y="3057187"/>
              <a:ext cx="1600200" cy="1574292"/>
            </a:xfrm>
            <a:prstGeom prst="ellipse">
              <a:avLst/>
            </a:prstGeom>
            <a:solidFill>
              <a:srgbClr val="9BBB59"/>
            </a:solidFill>
            <a:ln w="25400" cap="flat" cmpd="sng" algn="ctr">
              <a:solidFill>
                <a:srgbClr val="9BBB59">
                  <a:lumMod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1D952D3A-5B43-F8E2-5952-82011E46366D}"/>
                </a:ext>
              </a:extLst>
            </p:cNvPr>
            <p:cNvSpPr/>
            <p:nvPr/>
          </p:nvSpPr>
          <p:spPr>
            <a:xfrm>
              <a:off x="3462337" y="3526579"/>
              <a:ext cx="609600" cy="609600"/>
            </a:xfrm>
            <a:prstGeom prst="ellipse">
              <a:avLst/>
            </a:prstGeom>
            <a:solidFill>
              <a:srgbClr val="9BBB59">
                <a:lumMod val="60000"/>
                <a:lumOff val="40000"/>
              </a:srgbClr>
            </a:solid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CF53A143-BF8E-E651-86BA-621426C5232C}"/>
                </a:ext>
              </a:extLst>
            </p:cNvPr>
            <p:cNvCxnSpPr>
              <a:stCxn id="6" idx="2"/>
            </p:cNvCxnSpPr>
            <p:nvPr/>
          </p:nvCxnSpPr>
          <p:spPr>
            <a:xfrm>
              <a:off x="2076449" y="3046519"/>
              <a:ext cx="304800" cy="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22" name="Straight Connector 21">
              <a:extLst>
                <a:ext uri="{FF2B5EF4-FFF2-40B4-BE49-F238E27FC236}">
                  <a16:creationId xmlns:a16="http://schemas.microsoft.com/office/drawing/2014/main" id="{036AB8C7-52A3-AC29-B296-364BC09EBB37}"/>
                </a:ext>
              </a:extLst>
            </p:cNvPr>
            <p:cNvCxnSpPr>
              <a:stCxn id="26" idx="2"/>
              <a:endCxn id="15" idx="7"/>
            </p:cNvCxnSpPr>
            <p:nvPr/>
          </p:nvCxnSpPr>
          <p:spPr>
            <a:xfrm flipV="1">
              <a:off x="979169" y="3615853"/>
              <a:ext cx="231719" cy="230004"/>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sp>
          <p:nvSpPr>
            <p:cNvPr id="23" name="Rectangle 22">
              <a:extLst>
                <a:ext uri="{FF2B5EF4-FFF2-40B4-BE49-F238E27FC236}">
                  <a16:creationId xmlns:a16="http://schemas.microsoft.com/office/drawing/2014/main" id="{AB4C6D8F-9A6E-058A-CCB2-3E2A2357379F}"/>
                </a:ext>
              </a:extLst>
            </p:cNvPr>
            <p:cNvSpPr/>
            <p:nvPr/>
          </p:nvSpPr>
          <p:spPr>
            <a:xfrm>
              <a:off x="2123713" y="2739244"/>
              <a:ext cx="304800" cy="338554"/>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1</a:t>
              </a:r>
            </a:p>
          </p:txBody>
        </p:sp>
        <p:sp>
          <p:nvSpPr>
            <p:cNvPr id="24" name="Rectangle 23">
              <a:extLst>
                <a:ext uri="{FF2B5EF4-FFF2-40B4-BE49-F238E27FC236}">
                  <a16:creationId xmlns:a16="http://schemas.microsoft.com/office/drawing/2014/main" id="{60F460A8-3857-9DCC-87E4-085ADAC73949}"/>
                </a:ext>
              </a:extLst>
            </p:cNvPr>
            <p:cNvSpPr/>
            <p:nvPr/>
          </p:nvSpPr>
          <p:spPr>
            <a:xfrm>
              <a:off x="2142329" y="1149806"/>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2</a:t>
              </a:r>
            </a:p>
          </p:txBody>
        </p:sp>
        <p:sp>
          <p:nvSpPr>
            <p:cNvPr id="25" name="Rectangle 24">
              <a:extLst>
                <a:ext uri="{FF2B5EF4-FFF2-40B4-BE49-F238E27FC236}">
                  <a16:creationId xmlns:a16="http://schemas.microsoft.com/office/drawing/2014/main" id="{DDB25B2E-7CEB-2700-80F7-4B2E6D246988}"/>
                </a:ext>
              </a:extLst>
            </p:cNvPr>
            <p:cNvSpPr/>
            <p:nvPr/>
          </p:nvSpPr>
          <p:spPr>
            <a:xfrm>
              <a:off x="3618356" y="3492825"/>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3</a:t>
              </a:r>
            </a:p>
          </p:txBody>
        </p:sp>
        <p:sp>
          <p:nvSpPr>
            <p:cNvPr id="26" name="Rectangle 25">
              <a:extLst>
                <a:ext uri="{FF2B5EF4-FFF2-40B4-BE49-F238E27FC236}">
                  <a16:creationId xmlns:a16="http://schemas.microsoft.com/office/drawing/2014/main" id="{EF5F9B96-465A-6419-C245-0499C5E14975}"/>
                </a:ext>
              </a:extLst>
            </p:cNvPr>
            <p:cNvSpPr/>
            <p:nvPr/>
          </p:nvSpPr>
          <p:spPr>
            <a:xfrm>
              <a:off x="826769" y="3507303"/>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4</a:t>
              </a:r>
            </a:p>
          </p:txBody>
        </p:sp>
        <p:sp>
          <p:nvSpPr>
            <p:cNvPr id="27" name="TextBox 26">
              <a:extLst>
                <a:ext uri="{FF2B5EF4-FFF2-40B4-BE49-F238E27FC236}">
                  <a16:creationId xmlns:a16="http://schemas.microsoft.com/office/drawing/2014/main" id="{38A9E7B0-9157-3D33-699B-C7035476110D}"/>
                </a:ext>
              </a:extLst>
            </p:cNvPr>
            <p:cNvSpPr txBox="1"/>
            <p:nvPr/>
          </p:nvSpPr>
          <p:spPr>
            <a:xfrm>
              <a:off x="503667" y="1075331"/>
              <a:ext cx="1056132" cy="47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rPr>
                <a:t>Subplot: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24.0 ft radius</a:t>
              </a:r>
            </a:p>
          </p:txBody>
        </p:sp>
        <p:sp>
          <p:nvSpPr>
            <p:cNvPr id="28" name="TextBox 27">
              <a:extLst>
                <a:ext uri="{FF2B5EF4-FFF2-40B4-BE49-F238E27FC236}">
                  <a16:creationId xmlns:a16="http://schemas.microsoft.com/office/drawing/2014/main" id="{99240FF4-175D-2D17-A7F5-ABB336C1C2C4}"/>
                </a:ext>
              </a:extLst>
            </p:cNvPr>
            <p:cNvSpPr txBox="1"/>
            <p:nvPr/>
          </p:nvSpPr>
          <p:spPr>
            <a:xfrm>
              <a:off x="3386137" y="659935"/>
              <a:ext cx="1371600" cy="47132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rPr>
                <a:t>Macroplot: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58.9 ft radius</a:t>
              </a:r>
            </a:p>
          </p:txBody>
        </p:sp>
        <p:sp>
          <p:nvSpPr>
            <p:cNvPr id="29" name="TextBox 28">
              <a:extLst>
                <a:ext uri="{FF2B5EF4-FFF2-40B4-BE49-F238E27FC236}">
                  <a16:creationId xmlns:a16="http://schemas.microsoft.com/office/drawing/2014/main" id="{88C54DD2-0EC9-5B00-6461-603AF7EB54BA}"/>
                </a:ext>
              </a:extLst>
            </p:cNvPr>
            <p:cNvSpPr txBox="1"/>
            <p:nvPr/>
          </p:nvSpPr>
          <p:spPr>
            <a:xfrm>
              <a:off x="1746170" y="4281238"/>
              <a:ext cx="1584169" cy="71820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Microplot: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6.8 ft radius center is 12.0 ft horizontal at 90</a:t>
              </a:r>
              <a:r>
                <a:rPr kumimoji="0" lang="en-US" sz="1200" b="1" i="0" u="none" strike="noStrike" kern="0" cap="none" spc="0" normalizeH="0" baseline="30000" noProof="0" dirty="0">
                  <a:ln>
                    <a:noFill/>
                  </a:ln>
                  <a:solidFill>
                    <a:prstClr val="black"/>
                  </a:solidFill>
                  <a:effectLst/>
                  <a:uLnTx/>
                  <a:uFillTx/>
                </a:rPr>
                <a:t>o</a:t>
              </a:r>
              <a:r>
                <a:rPr kumimoji="0" lang="en-US" sz="1400" b="0" i="0" u="none" strike="noStrike" kern="0" cap="none" spc="0" normalizeH="0" baseline="0" noProof="0" dirty="0">
                  <a:ln>
                    <a:noFill/>
                  </a:ln>
                  <a:solidFill>
                    <a:prstClr val="black"/>
                  </a:solidFill>
                  <a:effectLst/>
                  <a:uLnTx/>
                  <a:uFillTx/>
                </a:rPr>
                <a:t>azimuth from the subplot center</a:t>
              </a:r>
            </a:p>
          </p:txBody>
        </p:sp>
        <p:sp>
          <p:nvSpPr>
            <p:cNvPr id="30" name="TextBox 29">
              <a:extLst>
                <a:ext uri="{FF2B5EF4-FFF2-40B4-BE49-F238E27FC236}">
                  <a16:creationId xmlns:a16="http://schemas.microsoft.com/office/drawing/2014/main" id="{D163F0BD-FAA2-3A17-51E9-545F71228D90}"/>
                </a:ext>
              </a:extLst>
            </p:cNvPr>
            <p:cNvSpPr txBox="1"/>
            <p:nvPr/>
          </p:nvSpPr>
          <p:spPr>
            <a:xfrm>
              <a:off x="211293" y="2343440"/>
              <a:ext cx="1584169" cy="5386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rPr>
                <a:t>Distance between subplot centers is 120.0 ft horizontal</a:t>
              </a:r>
            </a:p>
          </p:txBody>
        </p:sp>
        <p:cxnSp>
          <p:nvCxnSpPr>
            <p:cNvPr id="31" name="Straight Arrow Connector 30">
              <a:extLst>
                <a:ext uri="{FF2B5EF4-FFF2-40B4-BE49-F238E27FC236}">
                  <a16:creationId xmlns:a16="http://schemas.microsoft.com/office/drawing/2014/main" id="{9835778E-CCB1-7FE6-C396-F6A8E09089BD}"/>
                </a:ext>
              </a:extLst>
            </p:cNvPr>
            <p:cNvCxnSpPr>
              <a:endCxn id="13" idx="1"/>
            </p:cNvCxnSpPr>
            <p:nvPr/>
          </p:nvCxnSpPr>
          <p:spPr>
            <a:xfrm flipV="1">
              <a:off x="1300162" y="1218601"/>
              <a:ext cx="865561" cy="2595"/>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32" name="Straight Arrow Connector 31">
              <a:extLst>
                <a:ext uri="{FF2B5EF4-FFF2-40B4-BE49-F238E27FC236}">
                  <a16:creationId xmlns:a16="http://schemas.microsoft.com/office/drawing/2014/main" id="{EF672B89-E10D-C884-C258-E83DF3127892}"/>
                </a:ext>
              </a:extLst>
            </p:cNvPr>
            <p:cNvCxnSpPr/>
            <p:nvPr/>
          </p:nvCxnSpPr>
          <p:spPr>
            <a:xfrm flipH="1">
              <a:off x="3090862" y="1040935"/>
              <a:ext cx="349171" cy="0"/>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33" name="Straight Connector 32">
              <a:extLst>
                <a:ext uri="{FF2B5EF4-FFF2-40B4-BE49-F238E27FC236}">
                  <a16:creationId xmlns:a16="http://schemas.microsoft.com/office/drawing/2014/main" id="{34DBBD72-B357-2070-FFF2-B6C0C61F3F6C}"/>
                </a:ext>
              </a:extLst>
            </p:cNvPr>
            <p:cNvCxnSpPr>
              <a:stCxn id="15" idx="3"/>
            </p:cNvCxnSpPr>
            <p:nvPr/>
          </p:nvCxnSpPr>
          <p:spPr>
            <a:xfrm flipV="1">
              <a:off x="779836" y="3846619"/>
              <a:ext cx="199333" cy="20028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34" name="Straight Connector 33">
              <a:extLst>
                <a:ext uri="{FF2B5EF4-FFF2-40B4-BE49-F238E27FC236}">
                  <a16:creationId xmlns:a16="http://schemas.microsoft.com/office/drawing/2014/main" id="{2FDF342C-EE1D-8214-7869-8962DC9F6835}"/>
                </a:ext>
              </a:extLst>
            </p:cNvPr>
            <p:cNvCxnSpPr/>
            <p:nvPr/>
          </p:nvCxnSpPr>
          <p:spPr>
            <a:xfrm>
              <a:off x="2397757" y="1133203"/>
              <a:ext cx="2965" cy="30480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35" name="Straight Connector 34">
              <a:extLst>
                <a:ext uri="{FF2B5EF4-FFF2-40B4-BE49-F238E27FC236}">
                  <a16:creationId xmlns:a16="http://schemas.microsoft.com/office/drawing/2014/main" id="{FEF02C52-EC58-BE51-28E1-0C58A49C1E4D}"/>
                </a:ext>
              </a:extLst>
            </p:cNvPr>
            <p:cNvCxnSpPr/>
            <p:nvPr/>
          </p:nvCxnSpPr>
          <p:spPr>
            <a:xfrm>
              <a:off x="2399240" y="1438003"/>
              <a:ext cx="4761" cy="313295"/>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grpSp>
          <p:nvGrpSpPr>
            <p:cNvPr id="36" name="Group 35">
              <a:extLst>
                <a:ext uri="{FF2B5EF4-FFF2-40B4-BE49-F238E27FC236}">
                  <a16:creationId xmlns:a16="http://schemas.microsoft.com/office/drawing/2014/main" id="{331D844F-7E01-5DBA-536C-2BC3745DC6F4}"/>
                </a:ext>
              </a:extLst>
            </p:cNvPr>
            <p:cNvGrpSpPr/>
            <p:nvPr/>
          </p:nvGrpSpPr>
          <p:grpSpPr>
            <a:xfrm>
              <a:off x="431508" y="663811"/>
              <a:ext cx="3930627" cy="3729924"/>
              <a:chOff x="717573" y="537276"/>
              <a:chExt cx="3930627" cy="3729924"/>
            </a:xfrm>
          </p:grpSpPr>
          <p:cxnSp>
            <p:nvCxnSpPr>
              <p:cNvPr id="68" name="Straight Connector 67">
                <a:extLst>
                  <a:ext uri="{FF2B5EF4-FFF2-40B4-BE49-F238E27FC236}">
                    <a16:creationId xmlns:a16="http://schemas.microsoft.com/office/drawing/2014/main" id="{9680FD06-67B0-F15E-A89E-36AC97987590}"/>
                  </a:ext>
                </a:extLst>
              </p:cNvPr>
              <p:cNvCxnSpPr/>
              <p:nvPr/>
            </p:nvCxnSpPr>
            <p:spPr>
              <a:xfrm flipV="1">
                <a:off x="2685304" y="537276"/>
                <a:ext cx="0" cy="469392"/>
              </a:xfrm>
              <a:prstGeom prst="line">
                <a:avLst/>
              </a:prstGeom>
              <a:noFill/>
              <a:ln w="12700" cap="flat" cmpd="sng" algn="ctr">
                <a:solidFill>
                  <a:srgbClr val="C0504D"/>
                </a:solidFill>
                <a:prstDash val="dash"/>
              </a:ln>
              <a:effectLst/>
            </p:spPr>
          </p:cxnSp>
          <p:cxnSp>
            <p:nvCxnSpPr>
              <p:cNvPr id="69" name="Straight Connector 68">
                <a:extLst>
                  <a:ext uri="{FF2B5EF4-FFF2-40B4-BE49-F238E27FC236}">
                    <a16:creationId xmlns:a16="http://schemas.microsoft.com/office/drawing/2014/main" id="{428D1A50-9729-671C-F85E-1902F0105C45}"/>
                  </a:ext>
                </a:extLst>
              </p:cNvPr>
              <p:cNvCxnSpPr/>
              <p:nvPr/>
            </p:nvCxnSpPr>
            <p:spPr>
              <a:xfrm flipV="1">
                <a:off x="2687686" y="1624763"/>
                <a:ext cx="0" cy="469392"/>
              </a:xfrm>
              <a:prstGeom prst="line">
                <a:avLst/>
              </a:prstGeom>
              <a:noFill/>
              <a:ln w="12700" cap="flat" cmpd="sng" algn="ctr">
                <a:solidFill>
                  <a:srgbClr val="C0504D"/>
                </a:solidFill>
                <a:prstDash val="dash"/>
              </a:ln>
              <a:effectLst/>
            </p:spPr>
          </p:cxnSp>
          <p:cxnSp>
            <p:nvCxnSpPr>
              <p:cNvPr id="70" name="Straight Connector 69">
                <a:extLst>
                  <a:ext uri="{FF2B5EF4-FFF2-40B4-BE49-F238E27FC236}">
                    <a16:creationId xmlns:a16="http://schemas.microsoft.com/office/drawing/2014/main" id="{BC52F24E-38F3-357C-239C-7559A7C467CE}"/>
                  </a:ext>
                </a:extLst>
              </p:cNvPr>
              <p:cNvCxnSpPr>
                <a:stCxn id="5" idx="6"/>
                <a:endCxn id="6" idx="6"/>
              </p:cNvCxnSpPr>
              <p:nvPr/>
            </p:nvCxnSpPr>
            <p:spPr>
              <a:xfrm flipH="1" flipV="1">
                <a:off x="2972114" y="2919984"/>
                <a:ext cx="495300" cy="12954"/>
              </a:xfrm>
              <a:prstGeom prst="line">
                <a:avLst/>
              </a:prstGeom>
              <a:noFill/>
              <a:ln w="12700" cap="flat" cmpd="sng" algn="ctr">
                <a:solidFill>
                  <a:srgbClr val="C0504D"/>
                </a:solidFill>
                <a:prstDash val="dash"/>
              </a:ln>
              <a:effectLst/>
            </p:spPr>
          </p:cxnSp>
          <p:cxnSp>
            <p:nvCxnSpPr>
              <p:cNvPr id="71" name="Straight Connector 70">
                <a:extLst>
                  <a:ext uri="{FF2B5EF4-FFF2-40B4-BE49-F238E27FC236}">
                    <a16:creationId xmlns:a16="http://schemas.microsoft.com/office/drawing/2014/main" id="{9E986847-5A6E-4ECD-60AE-E49361C66DA9}"/>
                  </a:ext>
                </a:extLst>
              </p:cNvPr>
              <p:cNvCxnSpPr/>
              <p:nvPr/>
            </p:nvCxnSpPr>
            <p:spPr>
              <a:xfrm flipH="1" flipV="1">
                <a:off x="1833877" y="2907030"/>
                <a:ext cx="495300" cy="12954"/>
              </a:xfrm>
              <a:prstGeom prst="line">
                <a:avLst/>
              </a:prstGeom>
              <a:noFill/>
              <a:ln w="12700" cap="flat" cmpd="sng" algn="ctr">
                <a:solidFill>
                  <a:srgbClr val="C0504D"/>
                </a:solidFill>
                <a:prstDash val="dash"/>
              </a:ln>
              <a:effectLst/>
            </p:spPr>
          </p:cxnSp>
          <p:cxnSp>
            <p:nvCxnSpPr>
              <p:cNvPr id="72" name="Straight Connector 71">
                <a:extLst>
                  <a:ext uri="{FF2B5EF4-FFF2-40B4-BE49-F238E27FC236}">
                    <a16:creationId xmlns:a16="http://schemas.microsoft.com/office/drawing/2014/main" id="{4FDEA3BA-C45B-8FE6-8A89-EE20B31E16EB}"/>
                  </a:ext>
                </a:extLst>
              </p:cNvPr>
              <p:cNvCxnSpPr>
                <a:endCxn id="15" idx="7"/>
              </p:cNvCxnSpPr>
              <p:nvPr/>
            </p:nvCxnSpPr>
            <p:spPr>
              <a:xfrm flipH="1">
                <a:off x="1496953" y="3154008"/>
                <a:ext cx="358245" cy="335310"/>
              </a:xfrm>
              <a:prstGeom prst="line">
                <a:avLst/>
              </a:prstGeom>
              <a:noFill/>
              <a:ln w="12700" cap="flat" cmpd="sng" algn="ctr">
                <a:solidFill>
                  <a:srgbClr val="C0504D"/>
                </a:solidFill>
                <a:prstDash val="dash"/>
              </a:ln>
              <a:effectLst/>
            </p:spPr>
          </p:cxnSp>
          <p:cxnSp>
            <p:nvCxnSpPr>
              <p:cNvPr id="73" name="Straight Connector 72">
                <a:extLst>
                  <a:ext uri="{FF2B5EF4-FFF2-40B4-BE49-F238E27FC236}">
                    <a16:creationId xmlns:a16="http://schemas.microsoft.com/office/drawing/2014/main" id="{49F50B14-DFE8-3A82-6638-F7AC1B8DF2CA}"/>
                  </a:ext>
                </a:extLst>
              </p:cNvPr>
              <p:cNvCxnSpPr/>
              <p:nvPr/>
            </p:nvCxnSpPr>
            <p:spPr>
              <a:xfrm flipH="1">
                <a:off x="717573" y="3913176"/>
                <a:ext cx="350230" cy="354024"/>
              </a:xfrm>
              <a:prstGeom prst="line">
                <a:avLst/>
              </a:prstGeom>
              <a:noFill/>
              <a:ln w="12700" cap="flat" cmpd="sng" algn="ctr">
                <a:solidFill>
                  <a:srgbClr val="C0504D"/>
                </a:solidFill>
                <a:prstDash val="dash"/>
              </a:ln>
              <a:effectLst/>
            </p:spPr>
          </p:cxnSp>
          <p:cxnSp>
            <p:nvCxnSpPr>
              <p:cNvPr id="74" name="Straight Connector 73">
                <a:extLst>
                  <a:ext uri="{FF2B5EF4-FFF2-40B4-BE49-F238E27FC236}">
                    <a16:creationId xmlns:a16="http://schemas.microsoft.com/office/drawing/2014/main" id="{185457BB-E5D6-9D12-1A50-E6AF82D2071F}"/>
                  </a:ext>
                </a:extLst>
              </p:cNvPr>
              <p:cNvCxnSpPr/>
              <p:nvPr/>
            </p:nvCxnSpPr>
            <p:spPr>
              <a:xfrm>
                <a:off x="4268728" y="3920370"/>
                <a:ext cx="379472" cy="346830"/>
              </a:xfrm>
              <a:prstGeom prst="line">
                <a:avLst/>
              </a:prstGeom>
              <a:noFill/>
              <a:ln w="12700" cap="flat" cmpd="sng" algn="ctr">
                <a:solidFill>
                  <a:srgbClr val="C0504D"/>
                </a:solidFill>
                <a:prstDash val="dash"/>
              </a:ln>
              <a:effectLst/>
            </p:spPr>
          </p:cxnSp>
          <p:cxnSp>
            <p:nvCxnSpPr>
              <p:cNvPr id="75" name="Straight Connector 74">
                <a:extLst>
                  <a:ext uri="{FF2B5EF4-FFF2-40B4-BE49-F238E27FC236}">
                    <a16:creationId xmlns:a16="http://schemas.microsoft.com/office/drawing/2014/main" id="{6DE7F82F-7A93-B436-F7F8-78D029639143}"/>
                  </a:ext>
                </a:extLst>
              </p:cNvPr>
              <p:cNvCxnSpPr>
                <a:endCxn id="20" idx="1"/>
              </p:cNvCxnSpPr>
              <p:nvPr/>
            </p:nvCxnSpPr>
            <p:spPr>
              <a:xfrm>
                <a:off x="3467414" y="3154008"/>
                <a:ext cx="370262" cy="335310"/>
              </a:xfrm>
              <a:prstGeom prst="line">
                <a:avLst/>
              </a:prstGeom>
              <a:noFill/>
              <a:ln w="12700" cap="flat" cmpd="sng" algn="ctr">
                <a:solidFill>
                  <a:srgbClr val="C0504D"/>
                </a:solidFill>
                <a:prstDash val="dash"/>
              </a:ln>
              <a:effectLst/>
            </p:spPr>
          </p:cxnSp>
        </p:grpSp>
        <p:cxnSp>
          <p:nvCxnSpPr>
            <p:cNvPr id="37" name="Straight Connector 36">
              <a:extLst>
                <a:ext uri="{FF2B5EF4-FFF2-40B4-BE49-F238E27FC236}">
                  <a16:creationId xmlns:a16="http://schemas.microsoft.com/office/drawing/2014/main" id="{76DCCE7D-9E03-E34C-4039-920A409EC465}"/>
                </a:ext>
              </a:extLst>
            </p:cNvPr>
            <p:cNvCxnSpPr>
              <a:stCxn id="6" idx="4"/>
            </p:cNvCxnSpPr>
            <p:nvPr/>
          </p:nvCxnSpPr>
          <p:spPr>
            <a:xfrm flipH="1" flipV="1">
              <a:off x="2378772" y="3033565"/>
              <a:ext cx="2477" cy="317754"/>
            </a:xfrm>
            <a:prstGeom prst="line">
              <a:avLst/>
            </a:prstGeom>
            <a:noFill/>
            <a:ln w="12700" cap="flat" cmpd="sng" algn="ctr">
              <a:solidFill>
                <a:srgbClr val="C0504D"/>
              </a:solidFill>
              <a:prstDash val="dash"/>
            </a:ln>
            <a:effectLst/>
          </p:spPr>
        </p:cxnSp>
        <p:cxnSp>
          <p:nvCxnSpPr>
            <p:cNvPr id="38" name="Straight Connector 37">
              <a:extLst>
                <a:ext uri="{FF2B5EF4-FFF2-40B4-BE49-F238E27FC236}">
                  <a16:creationId xmlns:a16="http://schemas.microsoft.com/office/drawing/2014/main" id="{106470F5-A282-7455-8CC2-7C05E012515F}"/>
                </a:ext>
              </a:extLst>
            </p:cNvPr>
            <p:cNvCxnSpPr>
              <a:endCxn id="13" idx="2"/>
            </p:cNvCxnSpPr>
            <p:nvPr/>
          </p:nvCxnSpPr>
          <p:spPr>
            <a:xfrm flipH="1">
              <a:off x="2076449" y="1434127"/>
              <a:ext cx="299942" cy="0"/>
            </a:xfrm>
            <a:prstGeom prst="line">
              <a:avLst/>
            </a:prstGeom>
            <a:noFill/>
            <a:ln w="12700" cap="flat" cmpd="sng" algn="ctr">
              <a:solidFill>
                <a:srgbClr val="C0504D"/>
              </a:solidFill>
              <a:prstDash val="dash"/>
            </a:ln>
            <a:effectLst/>
          </p:spPr>
        </p:cxnSp>
        <p:cxnSp>
          <p:nvCxnSpPr>
            <p:cNvPr id="39" name="Straight Connector 38">
              <a:extLst>
                <a:ext uri="{FF2B5EF4-FFF2-40B4-BE49-F238E27FC236}">
                  <a16:creationId xmlns:a16="http://schemas.microsoft.com/office/drawing/2014/main" id="{C66C670F-4B41-A033-7E78-70C86F3EA819}"/>
                </a:ext>
              </a:extLst>
            </p:cNvPr>
            <p:cNvCxnSpPr>
              <a:stCxn id="26" idx="2"/>
              <a:endCxn id="15" idx="1"/>
            </p:cNvCxnSpPr>
            <p:nvPr/>
          </p:nvCxnSpPr>
          <p:spPr>
            <a:xfrm flipH="1" flipV="1">
              <a:off x="779836" y="3615853"/>
              <a:ext cx="199333" cy="230004"/>
            </a:xfrm>
            <a:prstGeom prst="line">
              <a:avLst/>
            </a:prstGeom>
            <a:noFill/>
            <a:ln w="12700" cap="flat" cmpd="sng" algn="ctr">
              <a:solidFill>
                <a:srgbClr val="C0504D"/>
              </a:solidFill>
              <a:prstDash val="dash"/>
            </a:ln>
            <a:effectLst/>
          </p:spPr>
        </p:cxnSp>
        <p:cxnSp>
          <p:nvCxnSpPr>
            <p:cNvPr id="40" name="Straight Connector 39">
              <a:extLst>
                <a:ext uri="{FF2B5EF4-FFF2-40B4-BE49-F238E27FC236}">
                  <a16:creationId xmlns:a16="http://schemas.microsoft.com/office/drawing/2014/main" id="{921D3255-ECBA-F5F7-A0F4-935A8DA1F9B0}"/>
                </a:ext>
              </a:extLst>
            </p:cNvPr>
            <p:cNvCxnSpPr>
              <a:endCxn id="20" idx="5"/>
            </p:cNvCxnSpPr>
            <p:nvPr/>
          </p:nvCxnSpPr>
          <p:spPr>
            <a:xfrm>
              <a:off x="3767137" y="3835769"/>
              <a:ext cx="215526" cy="21113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1" name="Straight Connector 40">
              <a:extLst>
                <a:ext uri="{FF2B5EF4-FFF2-40B4-BE49-F238E27FC236}">
                  <a16:creationId xmlns:a16="http://schemas.microsoft.com/office/drawing/2014/main" id="{2E56D506-955C-8675-1FAE-9AAC6ABAD9AD}"/>
                </a:ext>
              </a:extLst>
            </p:cNvPr>
            <p:cNvCxnSpPr>
              <a:stCxn id="20" idx="1"/>
            </p:cNvCxnSpPr>
            <p:nvPr/>
          </p:nvCxnSpPr>
          <p:spPr>
            <a:xfrm>
              <a:off x="3551611" y="3615853"/>
              <a:ext cx="218003" cy="21552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2" name="Straight Connector 41">
              <a:extLst>
                <a:ext uri="{FF2B5EF4-FFF2-40B4-BE49-F238E27FC236}">
                  <a16:creationId xmlns:a16="http://schemas.microsoft.com/office/drawing/2014/main" id="{A7AA7B0A-EEFB-672B-A522-85A5F9CA6137}"/>
                </a:ext>
              </a:extLst>
            </p:cNvPr>
            <p:cNvCxnSpPr/>
            <p:nvPr/>
          </p:nvCxnSpPr>
          <p:spPr>
            <a:xfrm flipV="1">
              <a:off x="3552307" y="3842557"/>
              <a:ext cx="216609" cy="226704"/>
            </a:xfrm>
            <a:prstGeom prst="line">
              <a:avLst/>
            </a:prstGeom>
            <a:noFill/>
            <a:ln w="12700" cap="flat" cmpd="sng" algn="ctr">
              <a:solidFill>
                <a:srgbClr val="C0504D"/>
              </a:solidFill>
              <a:prstDash val="dash"/>
            </a:ln>
            <a:effectLst/>
          </p:spPr>
        </p:cxnSp>
        <p:sp>
          <p:nvSpPr>
            <p:cNvPr id="43" name="Oval 42">
              <a:extLst>
                <a:ext uri="{FF2B5EF4-FFF2-40B4-BE49-F238E27FC236}">
                  <a16:creationId xmlns:a16="http://schemas.microsoft.com/office/drawing/2014/main" id="{6A222229-E0D3-D77D-3567-F82163DF3FD7}"/>
                </a:ext>
              </a:extLst>
            </p:cNvPr>
            <p:cNvSpPr/>
            <p:nvPr/>
          </p:nvSpPr>
          <p:spPr>
            <a:xfrm>
              <a:off x="-2834776" y="1310321"/>
              <a:ext cx="256746" cy="260699"/>
            </a:xfrm>
            <a:prstGeom prst="ellipse">
              <a:avLst/>
            </a:prstGeom>
            <a:solidFill>
              <a:srgbClr val="9BBB59">
                <a:lumMod val="60000"/>
                <a:lumOff val="40000"/>
              </a:srgbClr>
            </a:solidFill>
            <a:ln w="25400" cap="flat" cmpd="sng" algn="ctr">
              <a:solidFill>
                <a:sysClr val="windowText" lastClr="000000">
                  <a:lumMod val="75000"/>
                  <a:lumOff val="2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B9DFA29B-4FE9-E591-7307-E3B0B7CF252C}"/>
                </a:ext>
              </a:extLst>
            </p:cNvPr>
            <p:cNvSpPr/>
            <p:nvPr/>
          </p:nvSpPr>
          <p:spPr>
            <a:xfrm>
              <a:off x="-2854385" y="2083662"/>
              <a:ext cx="311340" cy="301116"/>
            </a:xfrm>
            <a:prstGeom prst="ellipse">
              <a:avLst/>
            </a:prstGeom>
            <a:solidFill>
              <a:srgbClr val="9BBB59"/>
            </a:solidFill>
            <a:ln w="25400" cap="flat" cmpd="sng" algn="ctr">
              <a:solidFill>
                <a:srgbClr val="9BBB59">
                  <a:lumMod val="50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97A7C126-CDF9-FD96-43DC-80BA4CA94137}"/>
                </a:ext>
              </a:extLst>
            </p:cNvPr>
            <p:cNvSpPr/>
            <p:nvPr/>
          </p:nvSpPr>
          <p:spPr>
            <a:xfrm>
              <a:off x="-2802971" y="3242216"/>
              <a:ext cx="208512" cy="190489"/>
            </a:xfrm>
            <a:prstGeom prst="ellipse">
              <a:avLst/>
            </a:prstGeom>
            <a:solidFill>
              <a:sysClr val="windowText" lastClr="000000">
                <a:lumMod val="50000"/>
                <a:lumOff val="50000"/>
              </a:sysClr>
            </a:solid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323860A4-8943-B740-0044-B1A28EBAA696}"/>
                </a:ext>
              </a:extLst>
            </p:cNvPr>
            <p:cNvCxnSpPr/>
            <p:nvPr/>
          </p:nvCxnSpPr>
          <p:spPr>
            <a:xfrm>
              <a:off x="-2854385" y="4046904"/>
              <a:ext cx="291723" cy="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sp>
          <p:nvSpPr>
            <p:cNvPr id="47" name="TextBox 46">
              <a:extLst>
                <a:ext uri="{FF2B5EF4-FFF2-40B4-BE49-F238E27FC236}">
                  <a16:creationId xmlns:a16="http://schemas.microsoft.com/office/drawing/2014/main" id="{4E8529E9-EA30-BFF2-9580-E5BF7481FD9C}"/>
                </a:ext>
              </a:extLst>
            </p:cNvPr>
            <p:cNvSpPr txBox="1"/>
            <p:nvPr/>
          </p:nvSpPr>
          <p:spPr>
            <a:xfrm>
              <a:off x="-2443930" y="1245702"/>
              <a:ext cx="2238820" cy="7406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Subplot</a:t>
              </a:r>
              <a:r>
                <a:rPr kumimoji="0" lang="en-US" sz="2000" b="0" i="0" u="none" strike="noStrike" kern="0" cap="none" spc="0" normalizeH="0" baseline="0" noProof="0" dirty="0">
                  <a:ln>
                    <a:noFill/>
                  </a:ln>
                  <a:solidFill>
                    <a:prstClr val="black"/>
                  </a:solidFill>
                  <a:effectLst/>
                  <a:uLnTx/>
                  <a:uFillTx/>
                </a:rPr>
                <a:t> (trees 5”+dbh: crowns, damage, mortality, and understory vegetation)</a:t>
              </a:r>
            </a:p>
          </p:txBody>
        </p:sp>
        <p:sp>
          <p:nvSpPr>
            <p:cNvPr id="48" name="TextBox 47">
              <a:extLst>
                <a:ext uri="{FF2B5EF4-FFF2-40B4-BE49-F238E27FC236}">
                  <a16:creationId xmlns:a16="http://schemas.microsoft.com/office/drawing/2014/main" id="{21192518-BF2A-061D-0BBE-14B71DC7DB42}"/>
                </a:ext>
              </a:extLst>
            </p:cNvPr>
            <p:cNvSpPr txBox="1"/>
            <p:nvPr/>
          </p:nvSpPr>
          <p:spPr>
            <a:xfrm>
              <a:off x="-2474244" y="1975906"/>
              <a:ext cx="2203159" cy="118953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Macroplot</a:t>
              </a:r>
              <a:r>
                <a:rPr kumimoji="0" lang="en-US" sz="2000" b="0" i="0" u="none" strike="noStrike" kern="0" cap="none" spc="0" normalizeH="0" baseline="0" noProof="0" dirty="0">
                  <a:ln>
                    <a:noFill/>
                  </a:ln>
                  <a:solidFill>
                    <a:prstClr val="black"/>
                  </a:solidFill>
                  <a:effectLst/>
                  <a:uLnTx/>
                  <a:uFillTx/>
                </a:rPr>
                <a:t> (site info,</a:t>
              </a:r>
              <a:r>
                <a:rPr kumimoji="0" lang="en-US" sz="2000" b="0" i="0" u="none" strike="noStrike" kern="0" cap="none" spc="0" normalizeH="0" noProof="0" dirty="0">
                  <a:ln>
                    <a:noFill/>
                  </a:ln>
                  <a:solidFill>
                    <a:prstClr val="black"/>
                  </a:solidFill>
                  <a:effectLst/>
                  <a:uLnTx/>
                  <a:uFillTx/>
                </a:rPr>
                <a:t> disturbances, forest type, stand structure, stand age. Optional </a:t>
              </a:r>
              <a:r>
                <a:rPr kumimoji="0" lang="en-US" sz="2000" b="0" i="0" u="none" strike="noStrike" kern="0" cap="none" spc="0" normalizeH="0" baseline="0" noProof="0" dirty="0">
                  <a:ln>
                    <a:noFill/>
                  </a:ln>
                  <a:solidFill>
                    <a:prstClr val="black"/>
                  </a:solidFill>
                  <a:effectLst/>
                  <a:uLnTx/>
                  <a:uFillTx/>
                </a:rPr>
                <a:t>large tree inventory&gt;24” or 32”dbh )</a:t>
              </a:r>
            </a:p>
          </p:txBody>
        </p:sp>
        <p:sp>
          <p:nvSpPr>
            <p:cNvPr id="49" name="TextBox 48">
              <a:extLst>
                <a:ext uri="{FF2B5EF4-FFF2-40B4-BE49-F238E27FC236}">
                  <a16:creationId xmlns:a16="http://schemas.microsoft.com/office/drawing/2014/main" id="{8D6C864B-4E21-F6EC-D6F8-6661873A3807}"/>
                </a:ext>
              </a:extLst>
            </p:cNvPr>
            <p:cNvSpPr txBox="1"/>
            <p:nvPr/>
          </p:nvSpPr>
          <p:spPr>
            <a:xfrm>
              <a:off x="-2474244" y="3192335"/>
              <a:ext cx="2472075" cy="516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Microplot</a:t>
              </a:r>
              <a:r>
                <a:rPr kumimoji="0" lang="en-US" sz="2000" b="0" i="0" u="none" strike="noStrike" kern="0" cap="none" spc="0" normalizeH="0" baseline="0" noProof="0" dirty="0">
                  <a:ln>
                    <a:noFill/>
                  </a:ln>
                  <a:solidFill>
                    <a:prstClr val="black"/>
                  </a:solidFill>
                  <a:effectLst/>
                  <a:uLnTx/>
                  <a:uFillTx/>
                </a:rPr>
                <a:t> (seedlings and saplings 1-5”dbh)</a:t>
              </a:r>
            </a:p>
          </p:txBody>
        </p:sp>
        <p:sp>
          <p:nvSpPr>
            <p:cNvPr id="50" name="TextBox 49">
              <a:extLst>
                <a:ext uri="{FF2B5EF4-FFF2-40B4-BE49-F238E27FC236}">
                  <a16:creationId xmlns:a16="http://schemas.microsoft.com/office/drawing/2014/main" id="{22CECD1A-DCA7-65EB-C44B-66F77B89BC0D}"/>
                </a:ext>
              </a:extLst>
            </p:cNvPr>
            <p:cNvSpPr txBox="1"/>
            <p:nvPr/>
          </p:nvSpPr>
          <p:spPr>
            <a:xfrm>
              <a:off x="-2500100" y="3847696"/>
              <a:ext cx="2358230" cy="7406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Transect</a:t>
              </a:r>
              <a:r>
                <a:rPr kumimoji="0" lang="en-US" sz="2000" b="0" i="0" u="none" strike="noStrike" kern="0" cap="none" spc="0" normalizeH="0" baseline="0" noProof="0" dirty="0">
                  <a:ln>
                    <a:noFill/>
                  </a:ln>
                  <a:solidFill>
                    <a:prstClr val="black"/>
                  </a:solidFill>
                  <a:effectLst/>
                  <a:uLnTx/>
                  <a:uFillTx/>
                </a:rPr>
                <a:t> </a:t>
              </a:r>
              <a:r>
                <a:rPr kumimoji="0" lang="en-US" sz="2000" i="0" u="none" strike="noStrike" kern="0" cap="none" spc="0" normalizeH="0" baseline="0" noProof="0" dirty="0">
                  <a:ln>
                    <a:noFill/>
                  </a:ln>
                  <a:solidFill>
                    <a:prstClr val="black"/>
                  </a:solidFill>
                  <a:effectLst/>
                  <a:uLnTx/>
                  <a:uFillTx/>
                </a:rPr>
                <a:t>lines</a:t>
              </a:r>
              <a:r>
                <a:rPr kumimoji="0" lang="en-US" sz="2000" b="0" i="0" u="none" strike="noStrike" kern="0" cap="none" spc="0" normalizeH="0" baseline="0" noProof="0" dirty="0">
                  <a:ln>
                    <a:noFill/>
                  </a:ln>
                  <a:solidFill>
                    <a:prstClr val="black"/>
                  </a:solidFill>
                  <a:effectLst/>
                  <a:uLnTx/>
                  <a:uFillTx/>
                </a:rPr>
                <a:t> (down woody material, fuels,</a:t>
              </a:r>
              <a:r>
                <a:rPr kumimoji="0" lang="en-US" sz="2000" b="0" i="0" u="none" strike="noStrike" kern="0" cap="none" spc="0" normalizeH="0" noProof="0" dirty="0">
                  <a:ln>
                    <a:noFill/>
                  </a:ln>
                  <a:solidFill>
                    <a:prstClr val="black"/>
                  </a:solidFill>
                  <a:effectLst/>
                  <a:uLnTx/>
                  <a:uFillTx/>
                </a:rPr>
                <a:t> </a:t>
              </a:r>
              <a:r>
                <a:rPr kumimoji="0" lang="en-US" sz="2000" b="0" i="0" u="none" strike="noStrike" kern="0" cap="none" spc="0" normalizeH="0" baseline="0" noProof="0" dirty="0">
                  <a:ln>
                    <a:noFill/>
                  </a:ln>
                  <a:solidFill>
                    <a:prstClr val="black"/>
                  </a:solidFill>
                  <a:effectLst/>
                  <a:uLnTx/>
                  <a:uFillTx/>
                </a:rPr>
                <a:t>residue piles, ground layer)</a:t>
              </a:r>
            </a:p>
          </p:txBody>
        </p:sp>
        <p:cxnSp>
          <p:nvCxnSpPr>
            <p:cNvPr id="51" name="Straight Connector 50">
              <a:extLst>
                <a:ext uri="{FF2B5EF4-FFF2-40B4-BE49-F238E27FC236}">
                  <a16:creationId xmlns:a16="http://schemas.microsoft.com/office/drawing/2014/main" id="{08FF5F33-2860-B588-DA0E-BB1512C1385E}"/>
                </a:ext>
              </a:extLst>
            </p:cNvPr>
            <p:cNvCxnSpPr/>
            <p:nvPr/>
          </p:nvCxnSpPr>
          <p:spPr>
            <a:xfrm>
              <a:off x="-2879477" y="4811185"/>
              <a:ext cx="316816" cy="0"/>
            </a:xfrm>
            <a:prstGeom prst="line">
              <a:avLst/>
            </a:prstGeom>
            <a:noFill/>
            <a:ln w="12700" cap="flat" cmpd="sng" algn="ctr">
              <a:solidFill>
                <a:srgbClr val="C0504D"/>
              </a:solidFill>
              <a:prstDash val="dash"/>
            </a:ln>
            <a:effectLst/>
          </p:spPr>
        </p:cxnSp>
        <p:sp>
          <p:nvSpPr>
            <p:cNvPr id="52" name="TextBox 51">
              <a:extLst>
                <a:ext uri="{FF2B5EF4-FFF2-40B4-BE49-F238E27FC236}">
                  <a16:creationId xmlns:a16="http://schemas.microsoft.com/office/drawing/2014/main" id="{47DC10E4-DFBC-853A-0B1E-5E44C71DE314}"/>
                </a:ext>
              </a:extLst>
            </p:cNvPr>
            <p:cNvSpPr txBox="1"/>
            <p:nvPr/>
          </p:nvSpPr>
          <p:spPr>
            <a:xfrm>
              <a:off x="-2535507" y="4587032"/>
              <a:ext cx="2991272" cy="5162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prstClr val="black"/>
                  </a:solidFill>
                  <a:effectLst/>
                  <a:uLnTx/>
                  <a:uFillTx/>
                </a:rPr>
                <a:t>Optional</a:t>
              </a:r>
              <a:r>
                <a:rPr kumimoji="0" lang="en-US" sz="2000" b="1" i="0" u="none" strike="noStrike" kern="0" cap="none" spc="0" normalizeH="0" baseline="0" noProof="0" dirty="0">
                  <a:ln>
                    <a:noFill/>
                  </a:ln>
                  <a:solidFill>
                    <a:prstClr val="black"/>
                  </a:solidFill>
                  <a:effectLst/>
                  <a:uLnTx/>
                  <a:uFillTx/>
                </a:rPr>
                <a:t> transect</a:t>
              </a:r>
              <a:r>
                <a:rPr kumimoji="0" lang="en-US" sz="2000" b="0" i="0" u="none" strike="noStrike" kern="0" cap="none" spc="0" normalizeH="0" baseline="0" noProof="0" dirty="0">
                  <a:ln>
                    <a:noFill/>
                  </a:ln>
                  <a:solidFill>
                    <a:prstClr val="black"/>
                  </a:solidFill>
                  <a:effectLst/>
                  <a:uLnTx/>
                  <a:uFillTx/>
                </a:rPr>
                <a:t> lines (down woody material, soils and fuels)</a:t>
              </a:r>
            </a:p>
          </p:txBody>
        </p:sp>
        <p:sp>
          <p:nvSpPr>
            <p:cNvPr id="67" name="Oval 66">
              <a:extLst>
                <a:ext uri="{FF2B5EF4-FFF2-40B4-BE49-F238E27FC236}">
                  <a16:creationId xmlns:a16="http://schemas.microsoft.com/office/drawing/2014/main" id="{20025FA4-2A86-4362-DA73-5A8F2746D095}"/>
                </a:ext>
              </a:extLst>
            </p:cNvPr>
            <p:cNvSpPr/>
            <p:nvPr/>
          </p:nvSpPr>
          <p:spPr>
            <a:xfrm>
              <a:off x="2496684" y="1357926"/>
              <a:ext cx="152400" cy="152400"/>
            </a:xfrm>
            <a:prstGeom prst="ellipse">
              <a:avLst/>
            </a:prstGeom>
            <a:solidFill>
              <a:sysClr val="windowText" lastClr="000000">
                <a:lumMod val="50000"/>
                <a:lumOff val="50000"/>
              </a:sysClr>
            </a:solid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42F27095-5466-4B90-B296-DC8FDE082FE9}"/>
                </a:ext>
              </a:extLst>
            </p:cNvPr>
            <p:cNvSpPr/>
            <p:nvPr/>
          </p:nvSpPr>
          <p:spPr>
            <a:xfrm>
              <a:off x="2485663" y="2983272"/>
              <a:ext cx="152400" cy="152400"/>
            </a:xfrm>
            <a:prstGeom prst="ellipse">
              <a:avLst/>
            </a:prstGeom>
            <a:solidFill>
              <a:sysClr val="windowText" lastClr="000000">
                <a:lumMod val="50000"/>
                <a:lumOff val="50000"/>
              </a:sysClr>
            </a:solid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4FDA2E93-CD62-E81C-AB99-9F40F8094EBC}"/>
                </a:ext>
              </a:extLst>
            </p:cNvPr>
            <p:cNvSpPr/>
            <p:nvPr/>
          </p:nvSpPr>
          <p:spPr>
            <a:xfrm>
              <a:off x="1095029" y="3764594"/>
              <a:ext cx="152400" cy="152400"/>
            </a:xfrm>
            <a:prstGeom prst="ellipse">
              <a:avLst/>
            </a:prstGeom>
            <a:solidFill>
              <a:sysClr val="windowText" lastClr="000000">
                <a:lumMod val="50000"/>
                <a:lumOff val="50000"/>
              </a:sysClr>
            </a:solid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A9E0B83F-0BF2-DF5E-F5BF-39C421F94148}"/>
                </a:ext>
              </a:extLst>
            </p:cNvPr>
            <p:cNvSpPr/>
            <p:nvPr/>
          </p:nvSpPr>
          <p:spPr>
            <a:xfrm>
              <a:off x="3873789" y="3753436"/>
              <a:ext cx="152400" cy="152400"/>
            </a:xfrm>
            <a:prstGeom prst="ellipse">
              <a:avLst/>
            </a:prstGeom>
            <a:solidFill>
              <a:sysClr val="windowText" lastClr="000000">
                <a:lumMod val="50000"/>
                <a:lumOff val="50000"/>
              </a:sysClr>
            </a:solid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60" name="Straight Arrow Connector 59">
              <a:extLst>
                <a:ext uri="{FF2B5EF4-FFF2-40B4-BE49-F238E27FC236}">
                  <a16:creationId xmlns:a16="http://schemas.microsoft.com/office/drawing/2014/main" id="{B967C097-F320-EF0F-756D-5619D17010C7}"/>
                </a:ext>
              </a:extLst>
            </p:cNvPr>
            <p:cNvCxnSpPr/>
            <p:nvPr/>
          </p:nvCxnSpPr>
          <p:spPr>
            <a:xfrm flipH="1" flipV="1">
              <a:off x="1229076" y="3885261"/>
              <a:ext cx="540792" cy="508474"/>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61" name="Straight Connector 60">
              <a:extLst>
                <a:ext uri="{FF2B5EF4-FFF2-40B4-BE49-F238E27FC236}">
                  <a16:creationId xmlns:a16="http://schemas.microsoft.com/office/drawing/2014/main" id="{21F9DBD5-5D3D-5DEC-E8BA-D1DB7BE8DC66}"/>
                </a:ext>
              </a:extLst>
            </p:cNvPr>
            <p:cNvCxnSpPr>
              <a:stCxn id="6" idx="6"/>
            </p:cNvCxnSpPr>
            <p:nvPr/>
          </p:nvCxnSpPr>
          <p:spPr>
            <a:xfrm flipH="1">
              <a:off x="2378772" y="3046519"/>
              <a:ext cx="307277" cy="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grpSp>
    </p:spTree>
    <p:extLst>
      <p:ext uri="{BB962C8B-B14F-4D97-AF65-F5344CB8AC3E}">
        <p14:creationId xmlns:p14="http://schemas.microsoft.com/office/powerpoint/2010/main" val="266202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ibrant green forest">
            <a:extLst>
              <a:ext uri="{FF2B5EF4-FFF2-40B4-BE49-F238E27FC236}">
                <a16:creationId xmlns:a16="http://schemas.microsoft.com/office/drawing/2014/main" id="{F1B3054B-1647-D927-019C-C54D23F87DF7}"/>
              </a:ext>
            </a:extLst>
          </p:cNvPr>
          <p:cNvPicPr>
            <a:picLocks noChangeAspect="1"/>
          </p:cNvPicPr>
          <p:nvPr/>
        </p:nvPicPr>
        <p:blipFill rotWithShape="1">
          <a:blip r:embed="rId3" cstate="screen">
            <a:alphaModFix amt="70000"/>
            <a:extLst>
              <a:ext uri="{BEBA8EAE-BF5A-486C-A8C5-ECC9F3942E4B}">
                <a14:imgProps xmlns:a14="http://schemas.microsoft.com/office/drawing/2010/main">
                  <a14:imgLayer r:embed="rId4">
                    <a14:imgEffect>
                      <a14:saturation sat="33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24246" y="0"/>
            <a:ext cx="12240491" cy="6858000"/>
          </a:xfrm>
          <a:prstGeom prst="rect">
            <a:avLst/>
          </a:prstGeom>
        </p:spPr>
      </p:pic>
      <p:sp>
        <p:nvSpPr>
          <p:cNvPr id="4" name="Slide Number Placeholder 3">
            <a:extLst>
              <a:ext uri="{FF2B5EF4-FFF2-40B4-BE49-F238E27FC236}">
                <a16:creationId xmlns:a16="http://schemas.microsoft.com/office/drawing/2014/main" id="{6F735534-0C6C-2FF2-5086-33C4684637BF}"/>
              </a:ext>
            </a:extLst>
          </p:cNvPr>
          <p:cNvSpPr>
            <a:spLocks noGrp="1"/>
          </p:cNvSpPr>
          <p:nvPr>
            <p:ph type="sldNum" sz="quarter" idx="12"/>
          </p:nvPr>
        </p:nvSpPr>
        <p:spPr/>
        <p:txBody>
          <a:bodyPr/>
          <a:lstStyle/>
          <a:p>
            <a:fld id="{D94B56D9-450F-46F8-A965-7B81A9B8CDD2}" type="slidenum">
              <a:rPr lang="en-US" smtClean="0"/>
              <a:t>2</a:t>
            </a:fld>
            <a:endParaRPr lang="en-US"/>
          </a:p>
        </p:txBody>
      </p:sp>
      <p:grpSp>
        <p:nvGrpSpPr>
          <p:cNvPr id="19" name="Group 18">
            <a:extLst>
              <a:ext uri="{FF2B5EF4-FFF2-40B4-BE49-F238E27FC236}">
                <a16:creationId xmlns:a16="http://schemas.microsoft.com/office/drawing/2014/main" id="{0C03C360-7B3E-4167-23BD-D005F4E6D95D}"/>
              </a:ext>
            </a:extLst>
          </p:cNvPr>
          <p:cNvGrpSpPr/>
          <p:nvPr/>
        </p:nvGrpSpPr>
        <p:grpSpPr>
          <a:xfrm>
            <a:off x="458355" y="316358"/>
            <a:ext cx="5384800" cy="2923399"/>
            <a:chOff x="356755" y="283350"/>
            <a:chExt cx="5384800" cy="2923399"/>
          </a:xfrm>
        </p:grpSpPr>
        <p:sp>
          <p:nvSpPr>
            <p:cNvPr id="11" name="Rectangle 10">
              <a:extLst>
                <a:ext uri="{FF2B5EF4-FFF2-40B4-BE49-F238E27FC236}">
                  <a16:creationId xmlns:a16="http://schemas.microsoft.com/office/drawing/2014/main" id="{23A7AC0B-2D04-A3EA-DEE5-A42136F8D349}"/>
                </a:ext>
              </a:extLst>
            </p:cNvPr>
            <p:cNvSpPr/>
            <p:nvPr/>
          </p:nvSpPr>
          <p:spPr>
            <a:xfrm>
              <a:off x="356755" y="283350"/>
              <a:ext cx="5384800" cy="2923399"/>
            </a:xfrm>
            <a:prstGeom prst="rect">
              <a:avLst/>
            </a:prstGeom>
            <a:solidFill>
              <a:schemeClr val="tx1">
                <a:lumMod val="95000"/>
                <a:lumOff val="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3FD2F3-A913-677F-B8BE-6D3B7086ACA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676" t="-402"/>
            <a:stretch/>
          </p:blipFill>
          <p:spPr>
            <a:xfrm>
              <a:off x="615078" y="637513"/>
              <a:ext cx="1893887" cy="2215073"/>
            </a:xfrm>
            <a:prstGeom prst="rect">
              <a:avLst/>
            </a:prstGeom>
            <a:ln>
              <a:solidFill>
                <a:schemeClr val="tx1"/>
              </a:solidFill>
            </a:ln>
          </p:spPr>
        </p:pic>
      </p:grpSp>
      <p:sp>
        <p:nvSpPr>
          <p:cNvPr id="15" name="TextBox 14">
            <a:extLst>
              <a:ext uri="{FF2B5EF4-FFF2-40B4-BE49-F238E27FC236}">
                <a16:creationId xmlns:a16="http://schemas.microsoft.com/office/drawing/2014/main" id="{A38B0392-9B66-0BB2-8D96-AFDED2C3BF25}"/>
              </a:ext>
            </a:extLst>
          </p:cNvPr>
          <p:cNvSpPr txBox="1"/>
          <p:nvPr/>
        </p:nvSpPr>
        <p:spPr>
          <a:xfrm>
            <a:off x="2661365" y="1098718"/>
            <a:ext cx="3537391" cy="1292662"/>
          </a:xfrm>
          <a:prstGeom prst="rect">
            <a:avLst/>
          </a:prstGeom>
          <a:noFill/>
        </p:spPr>
        <p:txBody>
          <a:bodyPr wrap="square" rtlCol="0">
            <a:spAutoFit/>
          </a:bodyPr>
          <a:lstStyle/>
          <a:p>
            <a:r>
              <a:rPr lang="en-US" sz="2400" b="1" dirty="0">
                <a:solidFill>
                  <a:schemeClr val="bg1"/>
                </a:solidFill>
              </a:rPr>
              <a:t>Jane </a:t>
            </a:r>
            <a:r>
              <a:rPr lang="en-US" sz="2400" b="1" dirty="0" err="1">
                <a:solidFill>
                  <a:schemeClr val="bg1"/>
                </a:solidFill>
              </a:rPr>
              <a:t>Terzibashian</a:t>
            </a:r>
            <a:endParaRPr lang="en-US" sz="2400" b="1" dirty="0">
              <a:solidFill>
                <a:schemeClr val="bg1"/>
              </a:solidFill>
            </a:endParaRPr>
          </a:p>
          <a:p>
            <a:r>
              <a:rPr lang="en-US" i="1" dirty="0">
                <a:solidFill>
                  <a:schemeClr val="bg1"/>
                </a:solidFill>
              </a:rPr>
              <a:t>Supervisory Biological Scientist</a:t>
            </a:r>
          </a:p>
          <a:p>
            <a:r>
              <a:rPr lang="en-US" dirty="0">
                <a:solidFill>
                  <a:schemeClr val="bg1"/>
                </a:solidFill>
              </a:rPr>
              <a:t>USDA Forest Service</a:t>
            </a:r>
          </a:p>
          <a:p>
            <a:r>
              <a:rPr lang="en-US" dirty="0">
                <a:solidFill>
                  <a:schemeClr val="bg1"/>
                </a:solidFill>
              </a:rPr>
              <a:t>jane.terzibashian@usda.gov</a:t>
            </a:r>
            <a:endParaRPr lang="en-US" sz="1600" dirty="0">
              <a:solidFill>
                <a:schemeClr val="bg1"/>
              </a:solidFill>
            </a:endParaRPr>
          </a:p>
        </p:txBody>
      </p:sp>
      <p:grpSp>
        <p:nvGrpSpPr>
          <p:cNvPr id="20" name="Group 19">
            <a:extLst>
              <a:ext uri="{FF2B5EF4-FFF2-40B4-BE49-F238E27FC236}">
                <a16:creationId xmlns:a16="http://schemas.microsoft.com/office/drawing/2014/main" id="{16733CAA-2422-0887-5DE5-A7F970968198}"/>
              </a:ext>
            </a:extLst>
          </p:cNvPr>
          <p:cNvGrpSpPr/>
          <p:nvPr/>
        </p:nvGrpSpPr>
        <p:grpSpPr>
          <a:xfrm>
            <a:off x="6348847" y="316358"/>
            <a:ext cx="5799145" cy="2923399"/>
            <a:chOff x="6464300" y="505601"/>
            <a:chExt cx="5799145" cy="2923399"/>
          </a:xfrm>
        </p:grpSpPr>
        <p:sp>
          <p:nvSpPr>
            <p:cNvPr id="12" name="Rectangle 11">
              <a:extLst>
                <a:ext uri="{FF2B5EF4-FFF2-40B4-BE49-F238E27FC236}">
                  <a16:creationId xmlns:a16="http://schemas.microsoft.com/office/drawing/2014/main" id="{AACF77F4-7F67-D8D8-AA79-0937D7D91452}"/>
                </a:ext>
              </a:extLst>
            </p:cNvPr>
            <p:cNvSpPr/>
            <p:nvPr/>
          </p:nvSpPr>
          <p:spPr>
            <a:xfrm>
              <a:off x="6464300" y="505601"/>
              <a:ext cx="5384800" cy="2923399"/>
            </a:xfrm>
            <a:prstGeom prst="rect">
              <a:avLst/>
            </a:prstGeom>
            <a:solidFill>
              <a:schemeClr val="tx1">
                <a:lumMod val="95000"/>
                <a:lumOff val="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DBB67A-5CFD-207E-132B-C6F93141357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16713" y="859764"/>
              <a:ext cx="1893887" cy="2215073"/>
            </a:xfrm>
            <a:prstGeom prst="rect">
              <a:avLst/>
            </a:prstGeom>
            <a:ln>
              <a:solidFill>
                <a:schemeClr val="tx1"/>
              </a:solidFill>
            </a:ln>
          </p:spPr>
        </p:pic>
        <p:sp>
          <p:nvSpPr>
            <p:cNvPr id="16" name="TextBox 15">
              <a:extLst>
                <a:ext uri="{FF2B5EF4-FFF2-40B4-BE49-F238E27FC236}">
                  <a16:creationId xmlns:a16="http://schemas.microsoft.com/office/drawing/2014/main" id="{6FD7F537-08E5-F15E-6579-47CE5D3FF1C0}"/>
                </a:ext>
              </a:extLst>
            </p:cNvPr>
            <p:cNvSpPr txBox="1"/>
            <p:nvPr/>
          </p:nvSpPr>
          <p:spPr>
            <a:xfrm>
              <a:off x="8726054" y="1320969"/>
              <a:ext cx="3537391" cy="1292662"/>
            </a:xfrm>
            <a:prstGeom prst="rect">
              <a:avLst/>
            </a:prstGeom>
            <a:noFill/>
          </p:spPr>
          <p:txBody>
            <a:bodyPr wrap="square" rtlCol="0">
              <a:spAutoFit/>
            </a:bodyPr>
            <a:lstStyle/>
            <a:p>
              <a:r>
                <a:rPr lang="en-US" sz="2400" b="1" dirty="0">
                  <a:solidFill>
                    <a:schemeClr val="bg1"/>
                  </a:solidFill>
                </a:rPr>
                <a:t>Bailey McLaughlin</a:t>
              </a:r>
            </a:p>
            <a:p>
              <a:r>
                <a:rPr lang="en-US" i="1" dirty="0">
                  <a:solidFill>
                    <a:schemeClr val="bg1"/>
                  </a:solidFill>
                </a:rPr>
                <a:t>PhD Candidate</a:t>
              </a:r>
            </a:p>
            <a:p>
              <a:r>
                <a:rPr lang="en-US" dirty="0">
                  <a:solidFill>
                    <a:schemeClr val="bg1"/>
                  </a:solidFill>
                </a:rPr>
                <a:t>University of Maine</a:t>
              </a:r>
            </a:p>
            <a:p>
              <a:r>
                <a:rPr lang="en-US" sz="1600" dirty="0">
                  <a:solidFill>
                    <a:schemeClr val="bg1"/>
                  </a:solidFill>
                </a:rPr>
                <a:t>bailey.mclaughlin@maine.edu</a:t>
              </a:r>
            </a:p>
          </p:txBody>
        </p:sp>
      </p:grpSp>
      <p:grpSp>
        <p:nvGrpSpPr>
          <p:cNvPr id="21" name="Group 20">
            <a:extLst>
              <a:ext uri="{FF2B5EF4-FFF2-40B4-BE49-F238E27FC236}">
                <a16:creationId xmlns:a16="http://schemas.microsoft.com/office/drawing/2014/main" id="{75FBF3ED-C10B-05B3-C732-92D178E3D7D3}"/>
              </a:ext>
            </a:extLst>
          </p:cNvPr>
          <p:cNvGrpSpPr/>
          <p:nvPr/>
        </p:nvGrpSpPr>
        <p:grpSpPr>
          <a:xfrm>
            <a:off x="6338010" y="3615604"/>
            <a:ext cx="5731299" cy="2923399"/>
            <a:chOff x="6440055" y="3574656"/>
            <a:chExt cx="5731299" cy="2923399"/>
          </a:xfrm>
        </p:grpSpPr>
        <p:sp>
          <p:nvSpPr>
            <p:cNvPr id="13" name="Rectangle 12">
              <a:extLst>
                <a:ext uri="{FF2B5EF4-FFF2-40B4-BE49-F238E27FC236}">
                  <a16:creationId xmlns:a16="http://schemas.microsoft.com/office/drawing/2014/main" id="{65C08BD9-71B6-07A5-C1C5-A9E0BD8F59BA}"/>
                </a:ext>
              </a:extLst>
            </p:cNvPr>
            <p:cNvSpPr/>
            <p:nvPr/>
          </p:nvSpPr>
          <p:spPr>
            <a:xfrm>
              <a:off x="6440055" y="3574656"/>
              <a:ext cx="5384800" cy="2923399"/>
            </a:xfrm>
            <a:prstGeom prst="rect">
              <a:avLst/>
            </a:prstGeom>
            <a:solidFill>
              <a:schemeClr val="tx1">
                <a:lumMod val="95000"/>
                <a:lumOff val="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B847F1-1BFF-29AC-147F-1FC5AEC58A1E}"/>
                </a:ext>
              </a:extLst>
            </p:cNvPr>
            <p:cNvPicPr>
              <a:picLocks noChangeAspect="1"/>
            </p:cNvPicPr>
            <p:nvPr/>
          </p:nvPicPr>
          <p:blipFill>
            <a:blip r:embed="rId7"/>
            <a:stretch>
              <a:fillRect/>
            </a:stretch>
          </p:blipFill>
          <p:spPr>
            <a:xfrm>
              <a:off x="6648222" y="3928819"/>
              <a:ext cx="1893887" cy="2215073"/>
            </a:xfrm>
            <a:prstGeom prst="rect">
              <a:avLst/>
            </a:prstGeom>
            <a:ln>
              <a:solidFill>
                <a:schemeClr val="tx1"/>
              </a:solidFill>
            </a:ln>
          </p:spPr>
        </p:pic>
        <p:sp>
          <p:nvSpPr>
            <p:cNvPr id="17" name="TextBox 16">
              <a:extLst>
                <a:ext uri="{FF2B5EF4-FFF2-40B4-BE49-F238E27FC236}">
                  <a16:creationId xmlns:a16="http://schemas.microsoft.com/office/drawing/2014/main" id="{A2856515-CC99-94D8-254F-E1ADF2BBDE93}"/>
                </a:ext>
              </a:extLst>
            </p:cNvPr>
            <p:cNvSpPr txBox="1"/>
            <p:nvPr/>
          </p:nvSpPr>
          <p:spPr>
            <a:xfrm>
              <a:off x="8633963" y="4390024"/>
              <a:ext cx="3537391" cy="1292662"/>
            </a:xfrm>
            <a:prstGeom prst="rect">
              <a:avLst/>
            </a:prstGeom>
            <a:noFill/>
          </p:spPr>
          <p:txBody>
            <a:bodyPr wrap="square" rtlCol="0">
              <a:spAutoFit/>
            </a:bodyPr>
            <a:lstStyle/>
            <a:p>
              <a:r>
                <a:rPr lang="en-US" sz="2400" b="1" dirty="0">
                  <a:solidFill>
                    <a:schemeClr val="bg1"/>
                  </a:solidFill>
                </a:rPr>
                <a:t>Harold Zald</a:t>
              </a:r>
            </a:p>
            <a:p>
              <a:r>
                <a:rPr lang="en-US" i="1" dirty="0">
                  <a:solidFill>
                    <a:schemeClr val="bg1"/>
                  </a:solidFill>
                </a:rPr>
                <a:t>Research Ecologist</a:t>
              </a:r>
            </a:p>
            <a:p>
              <a:r>
                <a:rPr lang="en-US" dirty="0">
                  <a:solidFill>
                    <a:schemeClr val="bg1"/>
                  </a:solidFill>
                </a:rPr>
                <a:t>USDA Forest Service</a:t>
              </a:r>
            </a:p>
            <a:p>
              <a:r>
                <a:rPr lang="en-US" sz="1600" dirty="0">
                  <a:solidFill>
                    <a:schemeClr val="bg1"/>
                  </a:solidFill>
                </a:rPr>
                <a:t>harold.zald@usda.gov</a:t>
              </a:r>
            </a:p>
          </p:txBody>
        </p:sp>
      </p:grpSp>
      <p:grpSp>
        <p:nvGrpSpPr>
          <p:cNvPr id="22" name="Group 21">
            <a:extLst>
              <a:ext uri="{FF2B5EF4-FFF2-40B4-BE49-F238E27FC236}">
                <a16:creationId xmlns:a16="http://schemas.microsoft.com/office/drawing/2014/main" id="{361CDE5F-83CB-C32A-ED5C-FF79C0688F0E}"/>
              </a:ext>
            </a:extLst>
          </p:cNvPr>
          <p:cNvGrpSpPr/>
          <p:nvPr/>
        </p:nvGrpSpPr>
        <p:grpSpPr>
          <a:xfrm>
            <a:off x="458355" y="3615604"/>
            <a:ext cx="5724101" cy="2923399"/>
            <a:chOff x="369455" y="3529551"/>
            <a:chExt cx="5724101" cy="2923399"/>
          </a:xfrm>
        </p:grpSpPr>
        <p:sp>
          <p:nvSpPr>
            <p:cNvPr id="14" name="Rectangle 13">
              <a:extLst>
                <a:ext uri="{FF2B5EF4-FFF2-40B4-BE49-F238E27FC236}">
                  <a16:creationId xmlns:a16="http://schemas.microsoft.com/office/drawing/2014/main" id="{CF34381F-45FA-D138-3608-A834DDF7D602}"/>
                </a:ext>
              </a:extLst>
            </p:cNvPr>
            <p:cNvSpPr/>
            <p:nvPr/>
          </p:nvSpPr>
          <p:spPr>
            <a:xfrm>
              <a:off x="369455" y="3529551"/>
              <a:ext cx="5384800" cy="2923399"/>
            </a:xfrm>
            <a:prstGeom prst="rect">
              <a:avLst/>
            </a:prstGeom>
            <a:solidFill>
              <a:schemeClr val="tx1">
                <a:lumMod val="95000"/>
                <a:lumOff val="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C70E198-86C8-5AF3-7C8D-AFF3EB8C154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5077" y="3883713"/>
              <a:ext cx="1893888" cy="2215073"/>
            </a:xfrm>
            <a:prstGeom prst="rect">
              <a:avLst/>
            </a:prstGeom>
            <a:ln>
              <a:solidFill>
                <a:schemeClr val="tx1"/>
              </a:solidFill>
            </a:ln>
          </p:spPr>
        </p:pic>
        <p:sp>
          <p:nvSpPr>
            <p:cNvPr id="18" name="TextBox 17">
              <a:extLst>
                <a:ext uri="{FF2B5EF4-FFF2-40B4-BE49-F238E27FC236}">
                  <a16:creationId xmlns:a16="http://schemas.microsoft.com/office/drawing/2014/main" id="{37DEBB00-C612-7D21-1D13-AD05BA32BC19}"/>
                </a:ext>
              </a:extLst>
            </p:cNvPr>
            <p:cNvSpPr txBox="1"/>
            <p:nvPr/>
          </p:nvSpPr>
          <p:spPr>
            <a:xfrm>
              <a:off x="2556165" y="4344918"/>
              <a:ext cx="3537391" cy="1292662"/>
            </a:xfrm>
            <a:prstGeom prst="rect">
              <a:avLst/>
            </a:prstGeom>
            <a:noFill/>
          </p:spPr>
          <p:txBody>
            <a:bodyPr wrap="square" rtlCol="0">
              <a:spAutoFit/>
            </a:bodyPr>
            <a:lstStyle/>
            <a:p>
              <a:r>
                <a:rPr lang="en-US" sz="2400" b="1" dirty="0">
                  <a:solidFill>
                    <a:schemeClr val="bg1"/>
                  </a:solidFill>
                </a:rPr>
                <a:t>Daniel (Donny) Perret</a:t>
              </a:r>
            </a:p>
            <a:p>
              <a:r>
                <a:rPr lang="en-US" i="1" dirty="0">
                  <a:solidFill>
                    <a:schemeClr val="bg1"/>
                  </a:solidFill>
                </a:rPr>
                <a:t>ORISE Postdoctoral Fellow</a:t>
              </a:r>
            </a:p>
            <a:p>
              <a:r>
                <a:rPr lang="en-US" dirty="0">
                  <a:solidFill>
                    <a:schemeClr val="bg1"/>
                  </a:solidFill>
                </a:rPr>
                <a:t>USDA Forest Service</a:t>
              </a:r>
            </a:p>
            <a:p>
              <a:r>
                <a:rPr lang="en-US" sz="1600" dirty="0">
                  <a:solidFill>
                    <a:schemeClr val="bg1"/>
                  </a:solidFill>
                </a:rPr>
                <a:t>daniel.perret@usda.gov</a:t>
              </a:r>
            </a:p>
          </p:txBody>
        </p:sp>
      </p:grpSp>
      <p:pic>
        <p:nvPicPr>
          <p:cNvPr id="5" name="Picture 4" descr="A person wearing a hat and sunglasses&#10;&#10;Description automatically generated with medium confidence">
            <a:extLst>
              <a:ext uri="{FF2B5EF4-FFF2-40B4-BE49-F238E27FC236}">
                <a16:creationId xmlns:a16="http://schemas.microsoft.com/office/drawing/2014/main" id="{9CB6A554-C275-8D19-103B-51424CA4FB6D}"/>
              </a:ext>
            </a:extLst>
          </p:cNvPr>
          <p:cNvPicPr>
            <a:picLocks noChangeAspect="1"/>
          </p:cNvPicPr>
          <p:nvPr/>
        </p:nvPicPr>
        <p:blipFill rotWithShape="1">
          <a:blip r:embed="rId9">
            <a:extLst>
              <a:ext uri="{28A0092B-C50C-407E-A947-70E740481C1C}">
                <a14:useLocalDpi xmlns:a14="http://schemas.microsoft.com/office/drawing/2010/main" val="0"/>
              </a:ext>
            </a:extLst>
          </a:blip>
          <a:srcRect t="7444" b="4252"/>
          <a:stretch/>
        </p:blipFill>
        <p:spPr>
          <a:xfrm>
            <a:off x="6546177" y="3969765"/>
            <a:ext cx="1893887" cy="2215073"/>
          </a:xfrm>
          <a:prstGeom prst="rect">
            <a:avLst/>
          </a:prstGeom>
        </p:spPr>
      </p:pic>
    </p:spTree>
    <p:extLst>
      <p:ext uri="{BB962C8B-B14F-4D97-AF65-F5344CB8AC3E}">
        <p14:creationId xmlns:p14="http://schemas.microsoft.com/office/powerpoint/2010/main" val="21778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20</a:t>
            </a:fld>
            <a:endParaRPr lang="en-US" dirty="0"/>
          </a:p>
        </p:txBody>
      </p:sp>
      <p:grpSp>
        <p:nvGrpSpPr>
          <p:cNvPr id="9" name="Group 8">
            <a:extLst>
              <a:ext uri="{FF2B5EF4-FFF2-40B4-BE49-F238E27FC236}">
                <a16:creationId xmlns:a16="http://schemas.microsoft.com/office/drawing/2014/main" id="{495209E0-BF4C-BB39-3FBC-3563B038DB7B}"/>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8" name="Rectangle 17">
              <a:extLst>
                <a:ext uri="{FF2B5EF4-FFF2-40B4-BE49-F238E27FC236}">
                  <a16:creationId xmlns:a16="http://schemas.microsoft.com/office/drawing/2014/main" id="{74379D75-312C-175A-8507-A83EF6F3710B}"/>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E298E548-2AB9-863D-C3BF-B3F0900792E9}"/>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6">
            <a:extLst>
              <a:ext uri="{FF2B5EF4-FFF2-40B4-BE49-F238E27FC236}">
                <a16:creationId xmlns:a16="http://schemas.microsoft.com/office/drawing/2014/main" id="{657A003B-20AB-9BAE-1282-70937FB62B43}"/>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(c) FIA: plot and protocol</a:t>
            </a:r>
          </a:p>
        </p:txBody>
      </p:sp>
      <p:grpSp>
        <p:nvGrpSpPr>
          <p:cNvPr id="57" name="Group 56" descr="fia plot diagram is projected over a satellite image of forest from a birds eye view - the forest image has areas of dense canopy and areas that are recently cut appearing bare with distinct edges between the two very different land cover types">
            <a:extLst>
              <a:ext uri="{FF2B5EF4-FFF2-40B4-BE49-F238E27FC236}">
                <a16:creationId xmlns:a16="http://schemas.microsoft.com/office/drawing/2014/main" id="{9AC3F84F-0F8D-796E-ED2F-97302580B99D}"/>
              </a:ext>
            </a:extLst>
          </p:cNvPr>
          <p:cNvGrpSpPr/>
          <p:nvPr/>
        </p:nvGrpSpPr>
        <p:grpSpPr>
          <a:xfrm>
            <a:off x="4371543" y="-715671"/>
            <a:ext cx="8253126" cy="9704456"/>
            <a:chOff x="4371543" y="-715671"/>
            <a:chExt cx="8253126" cy="9704456"/>
          </a:xfrm>
        </p:grpSpPr>
        <p:pic>
          <p:nvPicPr>
            <p:cNvPr id="54" name="Picture 53">
              <a:extLst>
                <a:ext uri="{FF2B5EF4-FFF2-40B4-BE49-F238E27FC236}">
                  <a16:creationId xmlns:a16="http://schemas.microsoft.com/office/drawing/2014/main" id="{9F19DF8A-E59A-38C5-4B97-5DD38B39F3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71543" y="-715671"/>
              <a:ext cx="8253126" cy="9704456"/>
            </a:xfrm>
            <a:prstGeom prst="rect">
              <a:avLst/>
            </a:prstGeom>
          </p:spPr>
        </p:pic>
        <p:grpSp>
          <p:nvGrpSpPr>
            <p:cNvPr id="2" name="Group 1">
              <a:extLst>
                <a:ext uri="{FF2B5EF4-FFF2-40B4-BE49-F238E27FC236}">
                  <a16:creationId xmlns:a16="http://schemas.microsoft.com/office/drawing/2014/main" id="{42AAD9CD-86B7-C57E-2EE3-B30FAA3A0941}"/>
                </a:ext>
              </a:extLst>
            </p:cNvPr>
            <p:cNvGrpSpPr/>
            <p:nvPr/>
          </p:nvGrpSpPr>
          <p:grpSpPr>
            <a:xfrm>
              <a:off x="5126029" y="669029"/>
              <a:ext cx="6035137" cy="5440889"/>
              <a:chOff x="195262" y="663811"/>
              <a:chExt cx="4371975" cy="3967668"/>
            </a:xfrm>
          </p:grpSpPr>
          <p:cxnSp>
            <p:nvCxnSpPr>
              <p:cNvPr id="3" name="Straight Connector 2">
                <a:extLst>
                  <a:ext uri="{FF2B5EF4-FFF2-40B4-BE49-F238E27FC236}">
                    <a16:creationId xmlns:a16="http://schemas.microsoft.com/office/drawing/2014/main" id="{4D9F13F2-876A-C324-FC6B-21F1BEBC9EAE}"/>
                  </a:ext>
                </a:extLst>
              </p:cNvPr>
              <p:cNvCxnSpPr>
                <a:stCxn id="20" idx="1"/>
              </p:cNvCxnSpPr>
              <p:nvPr/>
            </p:nvCxnSpPr>
            <p:spPr>
              <a:xfrm>
                <a:off x="3551611" y="3615853"/>
                <a:ext cx="215526" cy="222202"/>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 name="Straight Connector 3">
                <a:extLst>
                  <a:ext uri="{FF2B5EF4-FFF2-40B4-BE49-F238E27FC236}">
                    <a16:creationId xmlns:a16="http://schemas.microsoft.com/office/drawing/2014/main" id="{D7E0F328-6847-4D25-BC44-0CDA601506B3}"/>
                  </a:ext>
                </a:extLst>
              </p:cNvPr>
              <p:cNvCxnSpPr>
                <a:stCxn id="20" idx="1"/>
              </p:cNvCxnSpPr>
              <p:nvPr/>
            </p:nvCxnSpPr>
            <p:spPr>
              <a:xfrm>
                <a:off x="3551611" y="3615853"/>
                <a:ext cx="215527" cy="21552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sp>
            <p:nvSpPr>
              <p:cNvPr id="5" name="Oval 4">
                <a:extLst>
                  <a:ext uri="{FF2B5EF4-FFF2-40B4-BE49-F238E27FC236}">
                    <a16:creationId xmlns:a16="http://schemas.microsoft.com/office/drawing/2014/main" id="{E6B5C385-11E3-3E23-EF11-23BF0B9FB0BB}"/>
                  </a:ext>
                </a:extLst>
              </p:cNvPr>
              <p:cNvSpPr/>
              <p:nvPr/>
            </p:nvSpPr>
            <p:spPr>
              <a:xfrm>
                <a:off x="1581149" y="2272327"/>
                <a:ext cx="1600200" cy="1574292"/>
              </a:xfrm>
              <a:prstGeom prst="ellipse">
                <a:avLst/>
              </a:prstGeom>
              <a:noFill/>
              <a:ln w="76200" cap="flat" cmpd="sng" algn="ctr">
                <a:solidFill>
                  <a:schemeClr val="bg1"/>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Oval 5">
                <a:extLst>
                  <a:ext uri="{FF2B5EF4-FFF2-40B4-BE49-F238E27FC236}">
                    <a16:creationId xmlns:a16="http://schemas.microsoft.com/office/drawing/2014/main" id="{AA2FF249-D7A0-1B64-F76E-F88AC61033BD}"/>
                  </a:ext>
                </a:extLst>
              </p:cNvPr>
              <p:cNvSpPr/>
              <p:nvPr/>
            </p:nvSpPr>
            <p:spPr>
              <a:xfrm>
                <a:off x="2076449" y="2741719"/>
                <a:ext cx="609600" cy="609600"/>
              </a:xfrm>
              <a:prstGeom prst="ellipse">
                <a:avLst/>
              </a:prstGeom>
              <a:noFill/>
              <a:ln w="762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Oval 11">
                <a:extLst>
                  <a:ext uri="{FF2B5EF4-FFF2-40B4-BE49-F238E27FC236}">
                    <a16:creationId xmlns:a16="http://schemas.microsoft.com/office/drawing/2014/main" id="{213D5D7A-A84A-BF89-C3E3-CE06FFCF1C43}"/>
                  </a:ext>
                </a:extLst>
              </p:cNvPr>
              <p:cNvSpPr/>
              <p:nvPr/>
            </p:nvSpPr>
            <p:spPr>
              <a:xfrm>
                <a:off x="1569133" y="684682"/>
                <a:ext cx="1600200" cy="1574292"/>
              </a:xfrm>
              <a:prstGeom prst="ellipse">
                <a:avLst/>
              </a:prstGeom>
              <a:noFill/>
              <a:ln w="76200" cap="flat" cmpd="sng" algn="ctr">
                <a:solidFill>
                  <a:schemeClr val="bg1"/>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FE95A880-1159-76C8-59E3-41427347EF21}"/>
                  </a:ext>
                </a:extLst>
              </p:cNvPr>
              <p:cNvSpPr/>
              <p:nvPr/>
            </p:nvSpPr>
            <p:spPr>
              <a:xfrm>
                <a:off x="2076449" y="1129327"/>
                <a:ext cx="609600" cy="609600"/>
              </a:xfrm>
              <a:prstGeom prst="ellipse">
                <a:avLst/>
              </a:prstGeom>
              <a:noFill/>
              <a:ln w="762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Oval 13">
                <a:extLst>
                  <a:ext uri="{FF2B5EF4-FFF2-40B4-BE49-F238E27FC236}">
                    <a16:creationId xmlns:a16="http://schemas.microsoft.com/office/drawing/2014/main" id="{C9DF4CBF-7BEB-921B-F900-BE179B1ED655}"/>
                  </a:ext>
                </a:extLst>
              </p:cNvPr>
              <p:cNvSpPr/>
              <p:nvPr/>
            </p:nvSpPr>
            <p:spPr>
              <a:xfrm>
                <a:off x="195262" y="3057187"/>
                <a:ext cx="1600200" cy="1574292"/>
              </a:xfrm>
              <a:prstGeom prst="ellipse">
                <a:avLst/>
              </a:prstGeom>
              <a:noFill/>
              <a:ln w="76200" cap="flat" cmpd="sng" algn="ctr">
                <a:solidFill>
                  <a:schemeClr val="bg1"/>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5" name="Oval 14">
                <a:extLst>
                  <a:ext uri="{FF2B5EF4-FFF2-40B4-BE49-F238E27FC236}">
                    <a16:creationId xmlns:a16="http://schemas.microsoft.com/office/drawing/2014/main" id="{4E17E06D-4056-FEE1-1C75-654B5A2D8182}"/>
                  </a:ext>
                </a:extLst>
              </p:cNvPr>
              <p:cNvSpPr/>
              <p:nvPr/>
            </p:nvSpPr>
            <p:spPr>
              <a:xfrm>
                <a:off x="690562" y="3526579"/>
                <a:ext cx="609600" cy="609600"/>
              </a:xfrm>
              <a:prstGeom prst="ellipse">
                <a:avLst/>
              </a:prstGeom>
              <a:noFill/>
              <a:ln w="762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Oval 15">
                <a:extLst>
                  <a:ext uri="{FF2B5EF4-FFF2-40B4-BE49-F238E27FC236}">
                    <a16:creationId xmlns:a16="http://schemas.microsoft.com/office/drawing/2014/main" id="{3C6D3574-C714-AA3D-527F-999C403C9BE8}"/>
                  </a:ext>
                </a:extLst>
              </p:cNvPr>
              <p:cNvSpPr/>
              <p:nvPr/>
            </p:nvSpPr>
            <p:spPr>
              <a:xfrm>
                <a:off x="2967037" y="3057187"/>
                <a:ext cx="1600200" cy="1574292"/>
              </a:xfrm>
              <a:prstGeom prst="ellipse">
                <a:avLst/>
              </a:prstGeom>
              <a:noFill/>
              <a:ln w="76200" cap="flat" cmpd="sng" algn="ctr">
                <a:solidFill>
                  <a:schemeClr val="bg1"/>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1D952D3A-5B43-F8E2-5952-82011E46366D}"/>
                  </a:ext>
                </a:extLst>
              </p:cNvPr>
              <p:cNvSpPr/>
              <p:nvPr/>
            </p:nvSpPr>
            <p:spPr>
              <a:xfrm>
                <a:off x="3462337" y="3526579"/>
                <a:ext cx="609600" cy="609600"/>
              </a:xfrm>
              <a:prstGeom prst="ellipse">
                <a:avLst/>
              </a:prstGeom>
              <a:noFill/>
              <a:ln w="762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CF53A143-BF8E-E651-86BA-621426C5232C}"/>
                  </a:ext>
                </a:extLst>
              </p:cNvPr>
              <p:cNvCxnSpPr>
                <a:stCxn id="6" idx="2"/>
              </p:cNvCxnSpPr>
              <p:nvPr/>
            </p:nvCxnSpPr>
            <p:spPr>
              <a:xfrm>
                <a:off x="2076449" y="3046519"/>
                <a:ext cx="304800" cy="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22" name="Straight Connector 21">
                <a:extLst>
                  <a:ext uri="{FF2B5EF4-FFF2-40B4-BE49-F238E27FC236}">
                    <a16:creationId xmlns:a16="http://schemas.microsoft.com/office/drawing/2014/main" id="{036AB8C7-52A3-AC29-B296-364BC09EBB37}"/>
                  </a:ext>
                </a:extLst>
              </p:cNvPr>
              <p:cNvCxnSpPr>
                <a:stCxn id="26" idx="2"/>
                <a:endCxn id="15" idx="7"/>
              </p:cNvCxnSpPr>
              <p:nvPr/>
            </p:nvCxnSpPr>
            <p:spPr>
              <a:xfrm flipV="1">
                <a:off x="979169" y="3615853"/>
                <a:ext cx="231719" cy="230004"/>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sp>
            <p:nvSpPr>
              <p:cNvPr id="23" name="Rectangle 22">
                <a:extLst>
                  <a:ext uri="{FF2B5EF4-FFF2-40B4-BE49-F238E27FC236}">
                    <a16:creationId xmlns:a16="http://schemas.microsoft.com/office/drawing/2014/main" id="{AB4C6D8F-9A6E-058A-CCB2-3E2A2357379F}"/>
                  </a:ext>
                </a:extLst>
              </p:cNvPr>
              <p:cNvSpPr/>
              <p:nvPr/>
            </p:nvSpPr>
            <p:spPr>
              <a:xfrm>
                <a:off x="2123713" y="2739244"/>
                <a:ext cx="304800" cy="338554"/>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1</a:t>
                </a:r>
              </a:p>
            </p:txBody>
          </p:sp>
          <p:sp>
            <p:nvSpPr>
              <p:cNvPr id="24" name="Rectangle 23">
                <a:extLst>
                  <a:ext uri="{FF2B5EF4-FFF2-40B4-BE49-F238E27FC236}">
                    <a16:creationId xmlns:a16="http://schemas.microsoft.com/office/drawing/2014/main" id="{60F460A8-3857-9DCC-87E4-085ADAC73949}"/>
                  </a:ext>
                </a:extLst>
              </p:cNvPr>
              <p:cNvSpPr/>
              <p:nvPr/>
            </p:nvSpPr>
            <p:spPr>
              <a:xfrm>
                <a:off x="2142329" y="1149806"/>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2</a:t>
                </a:r>
              </a:p>
            </p:txBody>
          </p:sp>
          <p:sp>
            <p:nvSpPr>
              <p:cNvPr id="25" name="Rectangle 24">
                <a:extLst>
                  <a:ext uri="{FF2B5EF4-FFF2-40B4-BE49-F238E27FC236}">
                    <a16:creationId xmlns:a16="http://schemas.microsoft.com/office/drawing/2014/main" id="{DDB25B2E-7CEB-2700-80F7-4B2E6D246988}"/>
                  </a:ext>
                </a:extLst>
              </p:cNvPr>
              <p:cNvSpPr/>
              <p:nvPr/>
            </p:nvSpPr>
            <p:spPr>
              <a:xfrm>
                <a:off x="3618356" y="3492825"/>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3</a:t>
                </a:r>
              </a:p>
            </p:txBody>
          </p:sp>
          <p:sp>
            <p:nvSpPr>
              <p:cNvPr id="26" name="Rectangle 25">
                <a:extLst>
                  <a:ext uri="{FF2B5EF4-FFF2-40B4-BE49-F238E27FC236}">
                    <a16:creationId xmlns:a16="http://schemas.microsoft.com/office/drawing/2014/main" id="{EF5F9B96-465A-6419-C245-0499C5E14975}"/>
                  </a:ext>
                </a:extLst>
              </p:cNvPr>
              <p:cNvSpPr/>
              <p:nvPr/>
            </p:nvSpPr>
            <p:spPr>
              <a:xfrm>
                <a:off x="826769" y="3507303"/>
                <a:ext cx="304800" cy="338554"/>
              </a:xfrm>
              <a:prstGeom prst="rect">
                <a:avLst/>
              </a:prstGeom>
              <a:noFill/>
              <a:effectLst>
                <a:outerShdw blurRad="50800" dist="38100" algn="l" rotWithShape="0">
                  <a:prstClr val="black">
                    <a:alpha val="40000"/>
                  </a:prstClr>
                </a:out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50" normalizeH="0" baseline="0" noProof="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uLnTx/>
                    <a:uFillTx/>
                  </a:rPr>
                  <a:t>4</a:t>
                </a:r>
              </a:p>
            </p:txBody>
          </p:sp>
          <p:cxnSp>
            <p:nvCxnSpPr>
              <p:cNvPr id="33" name="Straight Connector 32">
                <a:extLst>
                  <a:ext uri="{FF2B5EF4-FFF2-40B4-BE49-F238E27FC236}">
                    <a16:creationId xmlns:a16="http://schemas.microsoft.com/office/drawing/2014/main" id="{34DBBD72-B357-2070-FFF2-B6C0C61F3F6C}"/>
                  </a:ext>
                </a:extLst>
              </p:cNvPr>
              <p:cNvCxnSpPr>
                <a:stCxn id="15" idx="3"/>
              </p:cNvCxnSpPr>
              <p:nvPr/>
            </p:nvCxnSpPr>
            <p:spPr>
              <a:xfrm flipV="1">
                <a:off x="779836" y="3846619"/>
                <a:ext cx="199333" cy="20028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34" name="Straight Connector 33">
                <a:extLst>
                  <a:ext uri="{FF2B5EF4-FFF2-40B4-BE49-F238E27FC236}">
                    <a16:creationId xmlns:a16="http://schemas.microsoft.com/office/drawing/2014/main" id="{2FDF342C-EE1D-8214-7869-8962DC9F6835}"/>
                  </a:ext>
                </a:extLst>
              </p:cNvPr>
              <p:cNvCxnSpPr/>
              <p:nvPr/>
            </p:nvCxnSpPr>
            <p:spPr>
              <a:xfrm>
                <a:off x="2397757" y="1133203"/>
                <a:ext cx="2965" cy="30480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35" name="Straight Connector 34">
                <a:extLst>
                  <a:ext uri="{FF2B5EF4-FFF2-40B4-BE49-F238E27FC236}">
                    <a16:creationId xmlns:a16="http://schemas.microsoft.com/office/drawing/2014/main" id="{FEF02C52-EC58-BE51-28E1-0C58A49C1E4D}"/>
                  </a:ext>
                </a:extLst>
              </p:cNvPr>
              <p:cNvCxnSpPr/>
              <p:nvPr/>
            </p:nvCxnSpPr>
            <p:spPr>
              <a:xfrm>
                <a:off x="2399240" y="1438003"/>
                <a:ext cx="4761" cy="313295"/>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grpSp>
            <p:nvGrpSpPr>
              <p:cNvPr id="36" name="Group 35">
                <a:extLst>
                  <a:ext uri="{FF2B5EF4-FFF2-40B4-BE49-F238E27FC236}">
                    <a16:creationId xmlns:a16="http://schemas.microsoft.com/office/drawing/2014/main" id="{331D844F-7E01-5DBA-536C-2BC3745DC6F4}"/>
                  </a:ext>
                </a:extLst>
              </p:cNvPr>
              <p:cNvGrpSpPr/>
              <p:nvPr/>
            </p:nvGrpSpPr>
            <p:grpSpPr>
              <a:xfrm>
                <a:off x="431508" y="663811"/>
                <a:ext cx="3930627" cy="3729924"/>
                <a:chOff x="717573" y="537276"/>
                <a:chExt cx="3930627" cy="3729924"/>
              </a:xfrm>
            </p:grpSpPr>
            <p:cxnSp>
              <p:nvCxnSpPr>
                <p:cNvPr id="68" name="Straight Connector 67">
                  <a:extLst>
                    <a:ext uri="{FF2B5EF4-FFF2-40B4-BE49-F238E27FC236}">
                      <a16:creationId xmlns:a16="http://schemas.microsoft.com/office/drawing/2014/main" id="{9680FD06-67B0-F15E-A89E-36AC97987590}"/>
                    </a:ext>
                  </a:extLst>
                </p:cNvPr>
                <p:cNvCxnSpPr/>
                <p:nvPr/>
              </p:nvCxnSpPr>
              <p:spPr>
                <a:xfrm flipV="1">
                  <a:off x="2685304" y="537276"/>
                  <a:ext cx="0" cy="469392"/>
                </a:xfrm>
                <a:prstGeom prst="line">
                  <a:avLst/>
                </a:prstGeom>
                <a:noFill/>
                <a:ln w="12700" cap="flat" cmpd="sng" algn="ctr">
                  <a:solidFill>
                    <a:srgbClr val="C0504D"/>
                  </a:solidFill>
                  <a:prstDash val="dash"/>
                </a:ln>
                <a:effectLst/>
              </p:spPr>
            </p:cxnSp>
            <p:cxnSp>
              <p:nvCxnSpPr>
                <p:cNvPr id="69" name="Straight Connector 68">
                  <a:extLst>
                    <a:ext uri="{FF2B5EF4-FFF2-40B4-BE49-F238E27FC236}">
                      <a16:creationId xmlns:a16="http://schemas.microsoft.com/office/drawing/2014/main" id="{428D1A50-9729-671C-F85E-1902F0105C45}"/>
                    </a:ext>
                  </a:extLst>
                </p:cNvPr>
                <p:cNvCxnSpPr/>
                <p:nvPr/>
              </p:nvCxnSpPr>
              <p:spPr>
                <a:xfrm flipV="1">
                  <a:off x="2687686" y="1624763"/>
                  <a:ext cx="0" cy="469392"/>
                </a:xfrm>
                <a:prstGeom prst="line">
                  <a:avLst/>
                </a:prstGeom>
                <a:noFill/>
                <a:ln w="12700" cap="flat" cmpd="sng" algn="ctr">
                  <a:solidFill>
                    <a:srgbClr val="C0504D"/>
                  </a:solidFill>
                  <a:prstDash val="dash"/>
                </a:ln>
                <a:effectLst/>
              </p:spPr>
            </p:cxnSp>
            <p:cxnSp>
              <p:nvCxnSpPr>
                <p:cNvPr id="70" name="Straight Connector 69">
                  <a:extLst>
                    <a:ext uri="{FF2B5EF4-FFF2-40B4-BE49-F238E27FC236}">
                      <a16:creationId xmlns:a16="http://schemas.microsoft.com/office/drawing/2014/main" id="{BC52F24E-38F3-357C-239C-7559A7C467CE}"/>
                    </a:ext>
                  </a:extLst>
                </p:cNvPr>
                <p:cNvCxnSpPr>
                  <a:stCxn id="5" idx="6"/>
                  <a:endCxn id="6" idx="6"/>
                </p:cNvCxnSpPr>
                <p:nvPr/>
              </p:nvCxnSpPr>
              <p:spPr>
                <a:xfrm flipH="1" flipV="1">
                  <a:off x="2972114" y="2919984"/>
                  <a:ext cx="495300" cy="12954"/>
                </a:xfrm>
                <a:prstGeom prst="line">
                  <a:avLst/>
                </a:prstGeom>
                <a:noFill/>
                <a:ln w="12700" cap="flat" cmpd="sng" algn="ctr">
                  <a:solidFill>
                    <a:srgbClr val="C0504D"/>
                  </a:solidFill>
                  <a:prstDash val="dash"/>
                </a:ln>
                <a:effectLst/>
              </p:spPr>
            </p:cxnSp>
            <p:cxnSp>
              <p:nvCxnSpPr>
                <p:cNvPr id="71" name="Straight Connector 70">
                  <a:extLst>
                    <a:ext uri="{FF2B5EF4-FFF2-40B4-BE49-F238E27FC236}">
                      <a16:creationId xmlns:a16="http://schemas.microsoft.com/office/drawing/2014/main" id="{9E986847-5A6E-4ECD-60AE-E49361C66DA9}"/>
                    </a:ext>
                  </a:extLst>
                </p:cNvPr>
                <p:cNvCxnSpPr/>
                <p:nvPr/>
              </p:nvCxnSpPr>
              <p:spPr>
                <a:xfrm flipH="1" flipV="1">
                  <a:off x="1833877" y="2907030"/>
                  <a:ext cx="495300" cy="12954"/>
                </a:xfrm>
                <a:prstGeom prst="line">
                  <a:avLst/>
                </a:prstGeom>
                <a:noFill/>
                <a:ln w="12700" cap="flat" cmpd="sng" algn="ctr">
                  <a:solidFill>
                    <a:srgbClr val="C0504D"/>
                  </a:solidFill>
                  <a:prstDash val="dash"/>
                </a:ln>
                <a:effectLst/>
              </p:spPr>
            </p:cxnSp>
            <p:cxnSp>
              <p:nvCxnSpPr>
                <p:cNvPr id="72" name="Straight Connector 71">
                  <a:extLst>
                    <a:ext uri="{FF2B5EF4-FFF2-40B4-BE49-F238E27FC236}">
                      <a16:creationId xmlns:a16="http://schemas.microsoft.com/office/drawing/2014/main" id="{4FDEA3BA-C45B-8FE6-8A89-EE20B31E16EB}"/>
                    </a:ext>
                  </a:extLst>
                </p:cNvPr>
                <p:cNvCxnSpPr>
                  <a:endCxn id="15" idx="7"/>
                </p:cNvCxnSpPr>
                <p:nvPr/>
              </p:nvCxnSpPr>
              <p:spPr>
                <a:xfrm flipH="1">
                  <a:off x="1496953" y="3154008"/>
                  <a:ext cx="358245" cy="335310"/>
                </a:xfrm>
                <a:prstGeom prst="line">
                  <a:avLst/>
                </a:prstGeom>
                <a:noFill/>
                <a:ln w="12700" cap="flat" cmpd="sng" algn="ctr">
                  <a:solidFill>
                    <a:srgbClr val="C0504D"/>
                  </a:solidFill>
                  <a:prstDash val="dash"/>
                </a:ln>
                <a:effectLst/>
              </p:spPr>
            </p:cxnSp>
            <p:cxnSp>
              <p:nvCxnSpPr>
                <p:cNvPr id="73" name="Straight Connector 72">
                  <a:extLst>
                    <a:ext uri="{FF2B5EF4-FFF2-40B4-BE49-F238E27FC236}">
                      <a16:creationId xmlns:a16="http://schemas.microsoft.com/office/drawing/2014/main" id="{49F50B14-DFE8-3A82-6638-F7AC1B8DF2CA}"/>
                    </a:ext>
                  </a:extLst>
                </p:cNvPr>
                <p:cNvCxnSpPr/>
                <p:nvPr/>
              </p:nvCxnSpPr>
              <p:spPr>
                <a:xfrm flipH="1">
                  <a:off x="717573" y="3913176"/>
                  <a:ext cx="350230" cy="354024"/>
                </a:xfrm>
                <a:prstGeom prst="line">
                  <a:avLst/>
                </a:prstGeom>
                <a:noFill/>
                <a:ln w="12700" cap="flat" cmpd="sng" algn="ctr">
                  <a:solidFill>
                    <a:srgbClr val="C0504D"/>
                  </a:solidFill>
                  <a:prstDash val="dash"/>
                </a:ln>
                <a:effectLst/>
              </p:spPr>
            </p:cxnSp>
            <p:cxnSp>
              <p:nvCxnSpPr>
                <p:cNvPr id="74" name="Straight Connector 73">
                  <a:extLst>
                    <a:ext uri="{FF2B5EF4-FFF2-40B4-BE49-F238E27FC236}">
                      <a16:creationId xmlns:a16="http://schemas.microsoft.com/office/drawing/2014/main" id="{185457BB-E5D6-9D12-1A50-E6AF82D2071F}"/>
                    </a:ext>
                  </a:extLst>
                </p:cNvPr>
                <p:cNvCxnSpPr/>
                <p:nvPr/>
              </p:nvCxnSpPr>
              <p:spPr>
                <a:xfrm>
                  <a:off x="4268728" y="3920370"/>
                  <a:ext cx="379472" cy="346830"/>
                </a:xfrm>
                <a:prstGeom prst="line">
                  <a:avLst/>
                </a:prstGeom>
                <a:noFill/>
                <a:ln w="12700" cap="flat" cmpd="sng" algn="ctr">
                  <a:solidFill>
                    <a:srgbClr val="C0504D"/>
                  </a:solidFill>
                  <a:prstDash val="dash"/>
                </a:ln>
                <a:effectLst/>
              </p:spPr>
            </p:cxnSp>
            <p:cxnSp>
              <p:nvCxnSpPr>
                <p:cNvPr id="75" name="Straight Connector 74">
                  <a:extLst>
                    <a:ext uri="{FF2B5EF4-FFF2-40B4-BE49-F238E27FC236}">
                      <a16:creationId xmlns:a16="http://schemas.microsoft.com/office/drawing/2014/main" id="{6DE7F82F-7A93-B436-F7F8-78D029639143}"/>
                    </a:ext>
                  </a:extLst>
                </p:cNvPr>
                <p:cNvCxnSpPr>
                  <a:endCxn id="20" idx="1"/>
                </p:cNvCxnSpPr>
                <p:nvPr/>
              </p:nvCxnSpPr>
              <p:spPr>
                <a:xfrm>
                  <a:off x="3467414" y="3154008"/>
                  <a:ext cx="370262" cy="335310"/>
                </a:xfrm>
                <a:prstGeom prst="line">
                  <a:avLst/>
                </a:prstGeom>
                <a:noFill/>
                <a:ln w="12700" cap="flat" cmpd="sng" algn="ctr">
                  <a:solidFill>
                    <a:srgbClr val="C0504D"/>
                  </a:solidFill>
                  <a:prstDash val="dash"/>
                </a:ln>
                <a:effectLst/>
              </p:spPr>
            </p:cxnSp>
          </p:grpSp>
          <p:cxnSp>
            <p:nvCxnSpPr>
              <p:cNvPr id="37" name="Straight Connector 36">
                <a:extLst>
                  <a:ext uri="{FF2B5EF4-FFF2-40B4-BE49-F238E27FC236}">
                    <a16:creationId xmlns:a16="http://schemas.microsoft.com/office/drawing/2014/main" id="{76DCCE7D-9E03-E34C-4039-920A409EC465}"/>
                  </a:ext>
                </a:extLst>
              </p:cNvPr>
              <p:cNvCxnSpPr>
                <a:stCxn id="6" idx="4"/>
              </p:cNvCxnSpPr>
              <p:nvPr/>
            </p:nvCxnSpPr>
            <p:spPr>
              <a:xfrm flipH="1" flipV="1">
                <a:off x="2378772" y="3033565"/>
                <a:ext cx="2477" cy="317754"/>
              </a:xfrm>
              <a:prstGeom prst="line">
                <a:avLst/>
              </a:prstGeom>
              <a:noFill/>
              <a:ln w="12700" cap="flat" cmpd="sng" algn="ctr">
                <a:solidFill>
                  <a:srgbClr val="C0504D"/>
                </a:solidFill>
                <a:prstDash val="dash"/>
              </a:ln>
              <a:effectLst/>
            </p:spPr>
          </p:cxnSp>
          <p:cxnSp>
            <p:nvCxnSpPr>
              <p:cNvPr id="38" name="Straight Connector 37">
                <a:extLst>
                  <a:ext uri="{FF2B5EF4-FFF2-40B4-BE49-F238E27FC236}">
                    <a16:creationId xmlns:a16="http://schemas.microsoft.com/office/drawing/2014/main" id="{106470F5-A282-7455-8CC2-7C05E012515F}"/>
                  </a:ext>
                </a:extLst>
              </p:cNvPr>
              <p:cNvCxnSpPr>
                <a:endCxn id="13" idx="2"/>
              </p:cNvCxnSpPr>
              <p:nvPr/>
            </p:nvCxnSpPr>
            <p:spPr>
              <a:xfrm flipH="1">
                <a:off x="2076449" y="1434127"/>
                <a:ext cx="299942" cy="0"/>
              </a:xfrm>
              <a:prstGeom prst="line">
                <a:avLst/>
              </a:prstGeom>
              <a:noFill/>
              <a:ln w="12700" cap="flat" cmpd="sng" algn="ctr">
                <a:solidFill>
                  <a:srgbClr val="C0504D"/>
                </a:solidFill>
                <a:prstDash val="dash"/>
              </a:ln>
              <a:effectLst/>
            </p:spPr>
          </p:cxnSp>
          <p:cxnSp>
            <p:nvCxnSpPr>
              <p:cNvPr id="39" name="Straight Connector 38">
                <a:extLst>
                  <a:ext uri="{FF2B5EF4-FFF2-40B4-BE49-F238E27FC236}">
                    <a16:creationId xmlns:a16="http://schemas.microsoft.com/office/drawing/2014/main" id="{C66C670F-4B41-A033-7E78-70C86F3EA819}"/>
                  </a:ext>
                </a:extLst>
              </p:cNvPr>
              <p:cNvCxnSpPr>
                <a:stCxn id="26" idx="2"/>
                <a:endCxn id="15" idx="1"/>
              </p:cNvCxnSpPr>
              <p:nvPr/>
            </p:nvCxnSpPr>
            <p:spPr>
              <a:xfrm flipH="1" flipV="1">
                <a:off x="779836" y="3615853"/>
                <a:ext cx="199333" cy="230004"/>
              </a:xfrm>
              <a:prstGeom prst="line">
                <a:avLst/>
              </a:prstGeom>
              <a:noFill/>
              <a:ln w="12700" cap="flat" cmpd="sng" algn="ctr">
                <a:solidFill>
                  <a:srgbClr val="C0504D"/>
                </a:solidFill>
                <a:prstDash val="dash"/>
              </a:ln>
              <a:effectLst/>
            </p:spPr>
          </p:cxnSp>
          <p:cxnSp>
            <p:nvCxnSpPr>
              <p:cNvPr id="40" name="Straight Connector 39">
                <a:extLst>
                  <a:ext uri="{FF2B5EF4-FFF2-40B4-BE49-F238E27FC236}">
                    <a16:creationId xmlns:a16="http://schemas.microsoft.com/office/drawing/2014/main" id="{921D3255-ECBA-F5F7-A0F4-935A8DA1F9B0}"/>
                  </a:ext>
                </a:extLst>
              </p:cNvPr>
              <p:cNvCxnSpPr>
                <a:endCxn id="20" idx="5"/>
              </p:cNvCxnSpPr>
              <p:nvPr/>
            </p:nvCxnSpPr>
            <p:spPr>
              <a:xfrm>
                <a:off x="3767137" y="3835769"/>
                <a:ext cx="215526" cy="21113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1" name="Straight Connector 40">
                <a:extLst>
                  <a:ext uri="{FF2B5EF4-FFF2-40B4-BE49-F238E27FC236}">
                    <a16:creationId xmlns:a16="http://schemas.microsoft.com/office/drawing/2014/main" id="{2E56D506-955C-8675-1FAE-9AAC6ABAD9AD}"/>
                  </a:ext>
                </a:extLst>
              </p:cNvPr>
              <p:cNvCxnSpPr>
                <a:stCxn id="20" idx="1"/>
              </p:cNvCxnSpPr>
              <p:nvPr/>
            </p:nvCxnSpPr>
            <p:spPr>
              <a:xfrm>
                <a:off x="3551611" y="3615853"/>
                <a:ext cx="218003" cy="215526"/>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cxnSp>
            <p:nvCxnSpPr>
              <p:cNvPr id="42" name="Straight Connector 41">
                <a:extLst>
                  <a:ext uri="{FF2B5EF4-FFF2-40B4-BE49-F238E27FC236}">
                    <a16:creationId xmlns:a16="http://schemas.microsoft.com/office/drawing/2014/main" id="{A7AA7B0A-EEFB-672B-A522-85A5F9CA6137}"/>
                  </a:ext>
                </a:extLst>
              </p:cNvPr>
              <p:cNvCxnSpPr/>
              <p:nvPr/>
            </p:nvCxnSpPr>
            <p:spPr>
              <a:xfrm flipV="1">
                <a:off x="3552307" y="3842557"/>
                <a:ext cx="216609" cy="226704"/>
              </a:xfrm>
              <a:prstGeom prst="line">
                <a:avLst/>
              </a:prstGeom>
              <a:noFill/>
              <a:ln w="12700" cap="flat" cmpd="sng" algn="ctr">
                <a:solidFill>
                  <a:srgbClr val="C0504D"/>
                </a:solidFill>
                <a:prstDash val="dash"/>
              </a:ln>
              <a:effectLst/>
            </p:spPr>
          </p:cxnSp>
          <p:sp>
            <p:nvSpPr>
              <p:cNvPr id="67" name="Oval 66">
                <a:extLst>
                  <a:ext uri="{FF2B5EF4-FFF2-40B4-BE49-F238E27FC236}">
                    <a16:creationId xmlns:a16="http://schemas.microsoft.com/office/drawing/2014/main" id="{20025FA4-2A86-4362-DA73-5A8F2746D095}"/>
                  </a:ext>
                </a:extLst>
              </p:cNvPr>
              <p:cNvSpPr/>
              <p:nvPr/>
            </p:nvSpPr>
            <p:spPr>
              <a:xfrm>
                <a:off x="2496684" y="1357926"/>
                <a:ext cx="152400" cy="152400"/>
              </a:xfrm>
              <a:prstGeom prst="ellipse">
                <a:avLst/>
              </a:prstGeom>
              <a:no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5" name="Oval 64">
                <a:extLst>
                  <a:ext uri="{FF2B5EF4-FFF2-40B4-BE49-F238E27FC236}">
                    <a16:creationId xmlns:a16="http://schemas.microsoft.com/office/drawing/2014/main" id="{42F27095-5466-4B90-B296-DC8FDE082FE9}"/>
                  </a:ext>
                </a:extLst>
              </p:cNvPr>
              <p:cNvSpPr/>
              <p:nvPr/>
            </p:nvSpPr>
            <p:spPr>
              <a:xfrm>
                <a:off x="2485663" y="2983272"/>
                <a:ext cx="152400" cy="152400"/>
              </a:xfrm>
              <a:prstGeom prst="ellipse">
                <a:avLst/>
              </a:prstGeom>
              <a:no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8" name="Oval 57">
                <a:extLst>
                  <a:ext uri="{FF2B5EF4-FFF2-40B4-BE49-F238E27FC236}">
                    <a16:creationId xmlns:a16="http://schemas.microsoft.com/office/drawing/2014/main" id="{4FDA2E93-CD62-E81C-AB99-9F40F8094EBC}"/>
                  </a:ext>
                </a:extLst>
              </p:cNvPr>
              <p:cNvSpPr/>
              <p:nvPr/>
            </p:nvSpPr>
            <p:spPr>
              <a:xfrm>
                <a:off x="1095029" y="3764594"/>
                <a:ext cx="152400" cy="152400"/>
              </a:xfrm>
              <a:prstGeom prst="ellipse">
                <a:avLst/>
              </a:prstGeom>
              <a:no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Oval 62">
                <a:extLst>
                  <a:ext uri="{FF2B5EF4-FFF2-40B4-BE49-F238E27FC236}">
                    <a16:creationId xmlns:a16="http://schemas.microsoft.com/office/drawing/2014/main" id="{A9E0B83F-0BF2-DF5E-F5BF-39C421F94148}"/>
                  </a:ext>
                </a:extLst>
              </p:cNvPr>
              <p:cNvSpPr/>
              <p:nvPr/>
            </p:nvSpPr>
            <p:spPr>
              <a:xfrm>
                <a:off x="3873789" y="3753436"/>
                <a:ext cx="152400" cy="152400"/>
              </a:xfrm>
              <a:prstGeom prst="ellipse">
                <a:avLst/>
              </a:prstGeom>
              <a:noFill/>
              <a:ln w="31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61" name="Straight Connector 60">
                <a:extLst>
                  <a:ext uri="{FF2B5EF4-FFF2-40B4-BE49-F238E27FC236}">
                    <a16:creationId xmlns:a16="http://schemas.microsoft.com/office/drawing/2014/main" id="{21F9DBD5-5D3D-5DEC-E8BA-D1DB7BE8DC66}"/>
                  </a:ext>
                </a:extLst>
              </p:cNvPr>
              <p:cNvCxnSpPr>
                <a:stCxn id="6" idx="6"/>
              </p:cNvCxnSpPr>
              <p:nvPr/>
            </p:nvCxnSpPr>
            <p:spPr>
              <a:xfrm flipH="1">
                <a:off x="2378772" y="3046519"/>
                <a:ext cx="307277" cy="0"/>
              </a:xfrm>
              <a:prstGeom prst="line">
                <a:avLst/>
              </a:prstGeom>
              <a:noFill/>
              <a:ln w="9525" cap="flat" cmpd="sng" algn="ctr">
                <a:solidFill>
                  <a:srgbClr val="C0504D">
                    <a:shade val="95000"/>
                    <a:satMod val="105000"/>
                  </a:srgbClr>
                </a:solidFill>
                <a:prstDash val="solid"/>
                <a:headEnd type="oval" w="med" len="med"/>
                <a:tailEnd type="oval" w="med" len="med"/>
              </a:ln>
              <a:effectLst>
                <a:outerShdw blurRad="50800" dist="38100" algn="l" rotWithShape="0">
                  <a:prstClr val="black">
                    <a:alpha val="40000"/>
                  </a:prstClr>
                </a:outerShdw>
              </a:effectLst>
            </p:spPr>
          </p:cxnSp>
        </p:grpSp>
      </p:grpSp>
      <p:sp>
        <p:nvSpPr>
          <p:cNvPr id="56" name="TextBox 55">
            <a:extLst>
              <a:ext uri="{FF2B5EF4-FFF2-40B4-BE49-F238E27FC236}">
                <a16:creationId xmlns:a16="http://schemas.microsoft.com/office/drawing/2014/main" id="{DE25A929-FBFD-7FC8-3399-99484DC3E585}"/>
              </a:ext>
            </a:extLst>
          </p:cNvPr>
          <p:cNvSpPr txBox="1"/>
          <p:nvPr/>
        </p:nvSpPr>
        <p:spPr>
          <a:xfrm>
            <a:off x="550708" y="1510056"/>
            <a:ext cx="3781390" cy="4893647"/>
          </a:xfrm>
          <a:prstGeom prst="rect">
            <a:avLst/>
          </a:prstGeom>
          <a:noFill/>
        </p:spPr>
        <p:txBody>
          <a:bodyPr wrap="square">
            <a:spAutoFit/>
          </a:bodyPr>
          <a:lstStyle/>
          <a:p>
            <a:r>
              <a:rPr lang="en-US" sz="2400" dirty="0"/>
              <a:t>Within a plot we have protocol to lump or split area into “</a:t>
            </a:r>
            <a:r>
              <a:rPr lang="en-US" sz="2400" b="1" dirty="0"/>
              <a:t>conditions</a:t>
            </a:r>
            <a:r>
              <a:rPr lang="en-US" sz="2400" dirty="0"/>
              <a:t>” and may map them out.</a:t>
            </a:r>
          </a:p>
          <a:p>
            <a:endParaRPr lang="en-US" sz="2400" dirty="0"/>
          </a:p>
          <a:p>
            <a:r>
              <a:rPr lang="en-US" sz="2400" dirty="0"/>
              <a:t>A condition class is the combination of discrete landscape and forest attributes that identify, define and classify the area associated within a plot.</a:t>
            </a:r>
          </a:p>
          <a:p>
            <a:endParaRPr lang="en-US" sz="2400" dirty="0"/>
          </a:p>
          <a:p>
            <a:r>
              <a:rPr lang="en-US" sz="2400" dirty="0"/>
              <a:t>Must be DIFFERENT </a:t>
            </a:r>
            <a:r>
              <a:rPr lang="en-US" sz="2400" i="1" dirty="0"/>
              <a:t>enough. </a:t>
            </a:r>
          </a:p>
        </p:txBody>
      </p:sp>
    </p:spTree>
    <p:extLst>
      <p:ext uri="{BB962C8B-B14F-4D97-AF65-F5344CB8AC3E}">
        <p14:creationId xmlns:p14="http://schemas.microsoft.com/office/powerpoint/2010/main" val="3885843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EA3C4CB3-1AB9-3020-31F6-EC425821E4F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356424" y="12425"/>
            <a:ext cx="8216576" cy="6845575"/>
          </a:xfrm>
          <a:prstGeom prst="rect">
            <a:avLst/>
          </a:prstGeom>
        </p:spPr>
      </p:pic>
      <p:sp>
        <p:nvSpPr>
          <p:cNvPr id="4" name="Slide Number Placeholder 3">
            <a:extLst>
              <a:ext uri="{FF2B5EF4-FFF2-40B4-BE49-F238E27FC236}">
                <a16:creationId xmlns:a16="http://schemas.microsoft.com/office/drawing/2014/main" id="{40492E15-9896-BB53-B332-FA12C84CA010}"/>
              </a:ext>
            </a:extLst>
          </p:cNvPr>
          <p:cNvSpPr>
            <a:spLocks noGrp="1"/>
          </p:cNvSpPr>
          <p:nvPr>
            <p:ph type="sldNum" sz="quarter" idx="12"/>
          </p:nvPr>
        </p:nvSpPr>
        <p:spPr/>
        <p:txBody>
          <a:bodyPr/>
          <a:lstStyle/>
          <a:p>
            <a:fld id="{D94B56D9-450F-46F8-A965-7B81A9B8CDD2}" type="slidenum">
              <a:rPr lang="en-US" smtClean="0"/>
              <a:t>21</a:t>
            </a:fld>
            <a:endParaRPr lang="en-US" dirty="0"/>
          </a:p>
        </p:txBody>
      </p:sp>
      <p:grpSp>
        <p:nvGrpSpPr>
          <p:cNvPr id="6" name="Group 5">
            <a:extLst>
              <a:ext uri="{FF2B5EF4-FFF2-40B4-BE49-F238E27FC236}">
                <a16:creationId xmlns:a16="http://schemas.microsoft.com/office/drawing/2014/main" id="{D321EDE4-2B7A-DE05-B2C5-51E4A9DC2C6D}"/>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2E6AD578-F81A-2D75-B7BC-48CDFACA38B8}"/>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5F11D4EC-2723-D6C9-88B6-58F5EBFA4F70}"/>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E378800-6EDE-9387-37F2-120141AD371A}"/>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(c) FIA: plot and protocol</a:t>
            </a:r>
          </a:p>
        </p:txBody>
      </p:sp>
      <p:pic>
        <p:nvPicPr>
          <p:cNvPr id="11" name="Picture 10" descr="image of a FIA field guide cover&#10;">
            <a:extLst>
              <a:ext uri="{FF2B5EF4-FFF2-40B4-BE49-F238E27FC236}">
                <a16:creationId xmlns:a16="http://schemas.microsoft.com/office/drawing/2014/main" id="{033FC66E-6CD9-6B6E-0353-8B9A33F330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21128329">
            <a:off x="2301808" y="2415930"/>
            <a:ext cx="3120134" cy="405559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249A1F9-1D24-7E82-803A-019CB3D0B996}"/>
              </a:ext>
            </a:extLst>
          </p:cNvPr>
          <p:cNvSpPr txBox="1"/>
          <p:nvPr/>
        </p:nvSpPr>
        <p:spPr>
          <a:xfrm>
            <a:off x="320710" y="1337055"/>
            <a:ext cx="3922733" cy="1077218"/>
          </a:xfrm>
          <a:prstGeom prst="rect">
            <a:avLst/>
          </a:prstGeom>
          <a:noFill/>
        </p:spPr>
        <p:txBody>
          <a:bodyPr wrap="square" rtlCol="0">
            <a:spAutoFit/>
          </a:bodyPr>
          <a:lstStyle/>
          <a:p>
            <a:r>
              <a:rPr lang="en-US" sz="3200" dirty="0"/>
              <a:t>What data are collected? and how?</a:t>
            </a:r>
          </a:p>
        </p:txBody>
      </p:sp>
      <p:sp>
        <p:nvSpPr>
          <p:cNvPr id="14" name="TextBox 13">
            <a:extLst>
              <a:ext uri="{FF2B5EF4-FFF2-40B4-BE49-F238E27FC236}">
                <a16:creationId xmlns:a16="http://schemas.microsoft.com/office/drawing/2014/main" id="{FFBB80DF-76C5-769F-1A37-1E6A71E369CF}"/>
              </a:ext>
            </a:extLst>
          </p:cNvPr>
          <p:cNvSpPr txBox="1"/>
          <p:nvPr/>
        </p:nvSpPr>
        <p:spPr>
          <a:xfrm>
            <a:off x="228303" y="4392943"/>
            <a:ext cx="2198670" cy="2308324"/>
          </a:xfrm>
          <a:prstGeom prst="rect">
            <a:avLst/>
          </a:prstGeom>
          <a:noFill/>
        </p:spPr>
        <p:txBody>
          <a:bodyPr wrap="square" rtlCol="0">
            <a:spAutoFit/>
          </a:bodyPr>
          <a:lstStyle/>
          <a:p>
            <a:r>
              <a:rPr lang="en-US" sz="2400" dirty="0"/>
              <a:t>Some FIA </a:t>
            </a:r>
          </a:p>
          <a:p>
            <a:r>
              <a:rPr lang="en-US" sz="2400" dirty="0"/>
              <a:t>units have </a:t>
            </a:r>
          </a:p>
          <a:p>
            <a:r>
              <a:rPr lang="en-US" sz="2400" dirty="0"/>
              <a:t>416 </a:t>
            </a:r>
          </a:p>
          <a:p>
            <a:r>
              <a:rPr lang="en-US" sz="2400" dirty="0"/>
              <a:t>pages of </a:t>
            </a:r>
          </a:p>
          <a:p>
            <a:r>
              <a:rPr lang="en-US" sz="2400" dirty="0">
                <a:hlinkClick r:id="">
                  <a:extLst>
                    <a:ext uri="{A12FA001-AC4F-418D-AE19-62706E023703}">
                      <ahyp:hlinkClr xmlns:ahyp="http://schemas.microsoft.com/office/drawing/2018/hyperlinkcolor" val="tx"/>
                    </a:ext>
                  </a:extLst>
                </a:hlinkClick>
              </a:rPr>
              <a:t>field </a:t>
            </a:r>
          </a:p>
          <a:p>
            <a:r>
              <a:rPr lang="en-US" sz="2400" dirty="0">
                <a:hlinkClick r:id="">
                  <a:extLst>
                    <a:ext uri="{A12FA001-AC4F-418D-AE19-62706E023703}">
                      <ahyp:hlinkClr xmlns:ahyp="http://schemas.microsoft.com/office/drawing/2018/hyperlinkcolor" val="tx"/>
                    </a:ext>
                  </a:extLst>
                </a:hlinkClick>
              </a:rPr>
              <a:t>protocol</a:t>
            </a:r>
            <a:r>
              <a:rPr lang="en-US" sz="2400" dirty="0"/>
              <a:t>!</a:t>
            </a:r>
          </a:p>
        </p:txBody>
      </p:sp>
    </p:spTree>
    <p:extLst>
      <p:ext uri="{BB962C8B-B14F-4D97-AF65-F5344CB8AC3E}">
        <p14:creationId xmlns:p14="http://schemas.microsoft.com/office/powerpoint/2010/main" val="1228162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492E15-9896-BB53-B332-FA12C84CA010}"/>
              </a:ext>
            </a:extLst>
          </p:cNvPr>
          <p:cNvSpPr>
            <a:spLocks noGrp="1"/>
          </p:cNvSpPr>
          <p:nvPr>
            <p:ph type="sldNum" sz="quarter" idx="12"/>
          </p:nvPr>
        </p:nvSpPr>
        <p:spPr/>
        <p:txBody>
          <a:bodyPr/>
          <a:lstStyle/>
          <a:p>
            <a:fld id="{D94B56D9-450F-46F8-A965-7B81A9B8CDD2}" type="slidenum">
              <a:rPr lang="en-US" smtClean="0"/>
              <a:t>22</a:t>
            </a:fld>
            <a:endParaRPr lang="en-US" dirty="0"/>
          </a:p>
        </p:txBody>
      </p:sp>
      <p:pic>
        <p:nvPicPr>
          <p:cNvPr id="74" name="Picture 73" descr="A stream in a forest&#10;&#10;">
            <a:extLst>
              <a:ext uri="{FF2B5EF4-FFF2-40B4-BE49-F238E27FC236}">
                <a16:creationId xmlns:a16="http://schemas.microsoft.com/office/drawing/2014/main" id="{4C7ED032-E8D6-6E86-4833-ED25C2CC8F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99" r="-1"/>
          <a:stretch/>
        </p:blipFill>
        <p:spPr>
          <a:xfrm>
            <a:off x="5395837" y="2663211"/>
            <a:ext cx="6821478" cy="3791583"/>
          </a:xfrm>
          <a:prstGeom prst="rect">
            <a:avLst/>
          </a:prstGeom>
        </p:spPr>
      </p:pic>
      <p:pic>
        <p:nvPicPr>
          <p:cNvPr id="75" name="Picture 74" descr="A picture containing mountain, tree, outdoor, nature">
            <a:extLst>
              <a:ext uri="{FF2B5EF4-FFF2-40B4-BE49-F238E27FC236}">
                <a16:creationId xmlns:a16="http://schemas.microsoft.com/office/drawing/2014/main" id="{84451B46-8075-9085-4FA6-9413E58E74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029" y="4234"/>
            <a:ext cx="6749286" cy="2658977"/>
          </a:xfrm>
          <a:prstGeom prst="rect">
            <a:avLst/>
          </a:prstGeom>
        </p:spPr>
      </p:pic>
      <p:pic>
        <p:nvPicPr>
          <p:cNvPr id="76" name="Picture 75" descr="A picture containing outdoor, sky, grass, mountain">
            <a:extLst>
              <a:ext uri="{FF2B5EF4-FFF2-40B4-BE49-F238E27FC236}">
                <a16:creationId xmlns:a16="http://schemas.microsoft.com/office/drawing/2014/main" id="{53CB9388-83A4-404B-AB5B-A93217D9F9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66912" y="4646428"/>
            <a:ext cx="6725088" cy="2221097"/>
          </a:xfrm>
          <a:prstGeom prst="rect">
            <a:avLst/>
          </a:prstGeom>
        </p:spPr>
      </p:pic>
      <p:pic>
        <p:nvPicPr>
          <p:cNvPr id="2" name="Picture 1" descr="A large ship in a body of water">
            <a:extLst>
              <a:ext uri="{FF2B5EF4-FFF2-40B4-BE49-F238E27FC236}">
                <a16:creationId xmlns:a16="http://schemas.microsoft.com/office/drawing/2014/main" id="{18AA18AB-BC78-9E97-4B1A-53FF84BEB6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68" y="-281511"/>
            <a:ext cx="5739414" cy="4304561"/>
          </a:xfrm>
          <a:prstGeom prst="rect">
            <a:avLst/>
          </a:prstGeom>
        </p:spPr>
      </p:pic>
      <p:pic>
        <p:nvPicPr>
          <p:cNvPr id="3" name="Picture 2" descr="map of south coast of alaska with fuzzed FIA plots showing the distribution of the work ">
            <a:extLst>
              <a:ext uri="{FF2B5EF4-FFF2-40B4-BE49-F238E27FC236}">
                <a16:creationId xmlns:a16="http://schemas.microsoft.com/office/drawing/2014/main" id="{AF032E4A-6FEF-36A5-4C50-BD4ABECB21C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6086" y="3721005"/>
            <a:ext cx="5909968" cy="3136995"/>
          </a:xfrm>
          <a:prstGeom prst="rect">
            <a:avLst/>
          </a:prstGeom>
        </p:spPr>
      </p:pic>
      <p:grpSp>
        <p:nvGrpSpPr>
          <p:cNvPr id="6" name="Group 5">
            <a:extLst>
              <a:ext uri="{FF2B5EF4-FFF2-40B4-BE49-F238E27FC236}">
                <a16:creationId xmlns:a16="http://schemas.microsoft.com/office/drawing/2014/main" id="{D321EDE4-2B7A-DE05-B2C5-51E4A9DC2C6D}"/>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2E6AD578-F81A-2D75-B7BC-48CDFACA38B8}"/>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5F11D4EC-2723-D6C9-88B6-58F5EBFA4F70}"/>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E378800-6EDE-9387-37F2-120141AD371A}"/>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(d) FIA: how data are collected</a:t>
            </a:r>
          </a:p>
        </p:txBody>
      </p:sp>
    </p:spTree>
    <p:extLst>
      <p:ext uri="{BB962C8B-B14F-4D97-AF65-F5344CB8AC3E}">
        <p14:creationId xmlns:p14="http://schemas.microsoft.com/office/powerpoint/2010/main" val="34216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125E24-586B-3075-7F06-504D747C2EF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40492E15-9896-BB53-B332-FA12C84CA010}"/>
              </a:ext>
            </a:extLst>
          </p:cNvPr>
          <p:cNvSpPr>
            <a:spLocks noGrp="1"/>
          </p:cNvSpPr>
          <p:nvPr>
            <p:ph type="sldNum" sz="quarter" idx="12"/>
          </p:nvPr>
        </p:nvSpPr>
        <p:spPr/>
        <p:txBody>
          <a:bodyPr/>
          <a:lstStyle/>
          <a:p>
            <a:fld id="{D94B56D9-450F-46F8-A965-7B81A9B8CDD2}" type="slidenum">
              <a:rPr lang="en-US" smtClean="0"/>
              <a:t>23</a:t>
            </a:fld>
            <a:endParaRPr lang="en-US" dirty="0"/>
          </a:p>
        </p:txBody>
      </p:sp>
      <p:pic>
        <p:nvPicPr>
          <p:cNvPr id="10" name="Picture 9" descr="A group of FIA data collectors walking through a tropical mangrove forest that appears thick and tangled with tall dark stilted roots greater than head high&#10;">
            <a:extLst>
              <a:ext uri="{FF2B5EF4-FFF2-40B4-BE49-F238E27FC236}">
                <a16:creationId xmlns:a16="http://schemas.microsoft.com/office/drawing/2014/main" id="{6E5DFD72-B472-2BF8-1B03-0827F3A6C2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0700" y="-3429000"/>
            <a:ext cx="8610600" cy="11480799"/>
          </a:xfrm>
          <a:prstGeom prst="rect">
            <a:avLst/>
          </a:prstGeom>
        </p:spPr>
      </p:pic>
      <p:grpSp>
        <p:nvGrpSpPr>
          <p:cNvPr id="6" name="Group 5">
            <a:extLst>
              <a:ext uri="{FF2B5EF4-FFF2-40B4-BE49-F238E27FC236}">
                <a16:creationId xmlns:a16="http://schemas.microsoft.com/office/drawing/2014/main" id="{D321EDE4-2B7A-DE05-B2C5-51E4A9DC2C6D}"/>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2E6AD578-F81A-2D75-B7BC-48CDFACA38B8}"/>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5F11D4EC-2723-D6C9-88B6-58F5EBFA4F70}"/>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E378800-6EDE-9387-37F2-120141AD371A}"/>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(d) FIA: how data are collected</a:t>
            </a:r>
          </a:p>
        </p:txBody>
      </p:sp>
    </p:spTree>
    <p:extLst>
      <p:ext uri="{BB962C8B-B14F-4D97-AF65-F5344CB8AC3E}">
        <p14:creationId xmlns:p14="http://schemas.microsoft.com/office/powerpoint/2010/main" val="55421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492E15-9896-BB53-B332-FA12C84CA010}"/>
              </a:ext>
            </a:extLst>
          </p:cNvPr>
          <p:cNvSpPr>
            <a:spLocks noGrp="1"/>
          </p:cNvSpPr>
          <p:nvPr>
            <p:ph type="sldNum" sz="quarter" idx="12"/>
          </p:nvPr>
        </p:nvSpPr>
        <p:spPr/>
        <p:txBody>
          <a:bodyPr/>
          <a:lstStyle/>
          <a:p>
            <a:fld id="{D94B56D9-450F-46F8-A965-7B81A9B8CDD2}" type="slidenum">
              <a:rPr lang="en-US" smtClean="0"/>
              <a:t>24</a:t>
            </a:fld>
            <a:endParaRPr lang="en-US" dirty="0"/>
          </a:p>
        </p:txBody>
      </p:sp>
      <p:sp>
        <p:nvSpPr>
          <p:cNvPr id="3" name="Rectangle 2">
            <a:extLst>
              <a:ext uri="{FF2B5EF4-FFF2-40B4-BE49-F238E27FC236}">
                <a16:creationId xmlns:a16="http://schemas.microsoft.com/office/drawing/2014/main" id="{B77F7287-A3AF-ECB6-571E-55745158B1D4}"/>
              </a:ext>
              <a:ext uri="{C183D7F6-B498-43B3-948B-1728B52AA6E4}">
                <adec:decorative xmlns:adec="http://schemas.microsoft.com/office/drawing/2017/decorative" val="1"/>
              </a:ext>
            </a:extLst>
          </p:cNvPr>
          <p:cNvSpPr/>
          <p:nvPr/>
        </p:nvSpPr>
        <p:spPr>
          <a:xfrm>
            <a:off x="0" y="0"/>
            <a:ext cx="435642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321EDE4-2B7A-DE05-B2C5-51E4A9DC2C6D}"/>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2E6AD578-F81A-2D75-B7BC-48CDFACA38B8}"/>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Isosceles Triangle 8">
              <a:extLst>
                <a:ext uri="{FF2B5EF4-FFF2-40B4-BE49-F238E27FC236}">
                  <a16:creationId xmlns:a16="http://schemas.microsoft.com/office/drawing/2014/main" id="{5F11D4EC-2723-D6C9-88B6-58F5EBFA4F70}"/>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4E378800-6EDE-9387-37F2-120141AD371A}"/>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(d) FIA: how data are collected</a:t>
            </a:r>
          </a:p>
        </p:txBody>
      </p:sp>
      <p:sp>
        <p:nvSpPr>
          <p:cNvPr id="10" name="TextBox 9">
            <a:extLst>
              <a:ext uri="{FF2B5EF4-FFF2-40B4-BE49-F238E27FC236}">
                <a16:creationId xmlns:a16="http://schemas.microsoft.com/office/drawing/2014/main" id="{8AE696A0-3AE7-B265-CA75-F880A89BAE73}"/>
              </a:ext>
            </a:extLst>
          </p:cNvPr>
          <p:cNvSpPr txBox="1"/>
          <p:nvPr/>
        </p:nvSpPr>
        <p:spPr>
          <a:xfrm>
            <a:off x="5149177" y="1370370"/>
            <a:ext cx="6609132" cy="4985980"/>
          </a:xfrm>
          <a:prstGeom prst="rect">
            <a:avLst/>
          </a:prstGeom>
          <a:noFill/>
        </p:spPr>
        <p:txBody>
          <a:bodyPr wrap="square">
            <a:spAutoFit/>
          </a:bodyPr>
          <a:lstStyle/>
          <a:p>
            <a:r>
              <a:rPr lang="en-US" sz="2800" dirty="0"/>
              <a:t>In contrast to attributes that are observed and classified directly in the field others are computed </a:t>
            </a:r>
          </a:p>
          <a:p>
            <a:endParaRPr lang="en-US" dirty="0"/>
          </a:p>
          <a:p>
            <a:r>
              <a:rPr lang="en-US" dirty="0"/>
              <a:t>Some attributes are computed at the tree level; some are computed at the condition-class or plot level. </a:t>
            </a:r>
          </a:p>
          <a:p>
            <a:endParaRPr lang="en-US" dirty="0"/>
          </a:p>
          <a:p>
            <a:r>
              <a:rPr lang="en-US" dirty="0"/>
              <a:t>Computed attributes can be:</a:t>
            </a:r>
          </a:p>
          <a:p>
            <a:pPr marL="285750" indent="-285750">
              <a:buFont typeface="Arial" panose="020B0604020202020204" pitchFamily="34" charset="0"/>
              <a:buChar char="•"/>
            </a:pPr>
            <a:r>
              <a:rPr lang="en-US" dirty="0"/>
              <a:t> the measures upon which population estimates are based (e.g., acres, numbers of individuals, and volume) </a:t>
            </a:r>
          </a:p>
          <a:p>
            <a:pPr marL="285750" indent="-285750">
              <a:buFont typeface="Arial" panose="020B0604020202020204" pitchFamily="34" charset="0"/>
              <a:buChar char="•"/>
            </a:pPr>
            <a:r>
              <a:rPr lang="en-US" dirty="0"/>
              <a:t>used to specify domains (placement of continuous variables into discrete classes (e.g., volume-per-acre class) in order to estimate the area in each class). </a:t>
            </a:r>
          </a:p>
          <a:p>
            <a:pPr marL="285750" indent="-285750">
              <a:buFont typeface="Arial" panose="020B0604020202020204" pitchFamily="34" charset="0"/>
              <a:buChar char="•"/>
            </a:pPr>
            <a:r>
              <a:rPr lang="en-US" dirty="0"/>
              <a:t>Some attributes are computed in addition to being observed directly (i.e., forest type and stand size), so these have both field-assigned and computed values.</a:t>
            </a:r>
          </a:p>
        </p:txBody>
      </p:sp>
      <p:pic>
        <p:nvPicPr>
          <p:cNvPr id="11" name="Picture 10" descr="one image of field data collectors pulling a transect tape across the ground and below it a shillouette of a person at a computer">
            <a:extLst>
              <a:ext uri="{FF2B5EF4-FFF2-40B4-BE49-F238E27FC236}">
                <a16:creationId xmlns:a16="http://schemas.microsoft.com/office/drawing/2014/main" id="{A094F6D4-43A8-3757-EAF3-19BA001AAED6}"/>
              </a:ext>
            </a:extLst>
          </p:cNvPr>
          <p:cNvPicPr>
            <a:picLocks noChangeAspect="1"/>
          </p:cNvPicPr>
          <p:nvPr/>
        </p:nvPicPr>
        <p:blipFill>
          <a:blip r:embed="rId2"/>
          <a:stretch>
            <a:fillRect/>
          </a:stretch>
        </p:blipFill>
        <p:spPr>
          <a:xfrm>
            <a:off x="400590" y="2076320"/>
            <a:ext cx="3555243" cy="3846127"/>
          </a:xfrm>
          <a:prstGeom prst="rect">
            <a:avLst/>
          </a:prstGeom>
        </p:spPr>
      </p:pic>
    </p:spTree>
    <p:extLst>
      <p:ext uri="{BB962C8B-B14F-4D97-AF65-F5344CB8AC3E}">
        <p14:creationId xmlns:p14="http://schemas.microsoft.com/office/powerpoint/2010/main" val="96173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382D0A-5487-9A9F-3D4F-F07172763493}"/>
              </a:ext>
            </a:extLst>
          </p:cNvPr>
          <p:cNvSpPr>
            <a:spLocks noGrp="1"/>
          </p:cNvSpPr>
          <p:nvPr>
            <p:ph type="sldNum" sz="quarter" idx="12"/>
          </p:nvPr>
        </p:nvSpPr>
        <p:spPr/>
        <p:txBody>
          <a:bodyPr/>
          <a:lstStyle/>
          <a:p>
            <a:fld id="{D94B56D9-450F-46F8-A965-7B81A9B8CDD2}" type="slidenum">
              <a:rPr lang="en-US" smtClean="0"/>
              <a:t>25</a:t>
            </a:fld>
            <a:endParaRPr lang="en-US" dirty="0"/>
          </a:p>
        </p:txBody>
      </p:sp>
      <p:pic>
        <p:nvPicPr>
          <p:cNvPr id="5" name="Content Placeholder 4" descr="somewhat blurry screenshot of a complex work flow process diagram">
            <a:extLst>
              <a:ext uri="{FF2B5EF4-FFF2-40B4-BE49-F238E27FC236}">
                <a16:creationId xmlns:a16="http://schemas.microsoft.com/office/drawing/2014/main" id="{C3C7E25C-02D6-1B9A-9297-57A29136DB2F}"/>
              </a:ext>
            </a:extLst>
          </p:cNvPr>
          <p:cNvPicPr>
            <a:picLocks noGrp="1" noChangeAspect="1" noChangeArrowheads="1"/>
          </p:cNvPicPr>
          <p:nvPr>
            <p:ph idx="1"/>
          </p:nvPr>
        </p:nvPicPr>
        <p:blipFill>
          <a:blip r:embed="rId3" cstate="screen">
            <a:extLst>
              <a:ext uri="{28A0092B-C50C-407E-A947-70E740481C1C}">
                <a14:useLocalDpi xmlns:a14="http://schemas.microsoft.com/office/drawing/2010/main"/>
              </a:ext>
            </a:extLst>
          </a:blip>
          <a:srcRect t="8792"/>
          <a:stretch>
            <a:fillRect/>
          </a:stretch>
        </p:blipFill>
        <p:spPr bwMode="auto">
          <a:xfrm>
            <a:off x="2047572" y="1379875"/>
            <a:ext cx="8096855" cy="4976475"/>
          </a:xfrm>
          <a:prstGeom prst="rect">
            <a:avLst/>
          </a:prstGeom>
          <a:noFill/>
          <a:ln w="9525">
            <a:noFill/>
            <a:miter lim="800000"/>
            <a:headEnd/>
            <a:tailEnd/>
          </a:ln>
          <a:effectLst/>
        </p:spPr>
      </p:pic>
      <p:grpSp>
        <p:nvGrpSpPr>
          <p:cNvPr id="7" name="Group 6">
            <a:extLst>
              <a:ext uri="{FF2B5EF4-FFF2-40B4-BE49-F238E27FC236}">
                <a16:creationId xmlns:a16="http://schemas.microsoft.com/office/drawing/2014/main" id="{881F1EC6-3F96-245C-F8B6-48935BCEFC9C}"/>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9" name="Rectangle 8">
              <a:extLst>
                <a:ext uri="{FF2B5EF4-FFF2-40B4-BE49-F238E27FC236}">
                  <a16:creationId xmlns:a16="http://schemas.microsoft.com/office/drawing/2014/main" id="{05F529CA-B71C-FADD-4414-30E7CC063B7C}"/>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C8269928-ECC7-8A82-B36A-AD217B93C642}"/>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7">
            <a:extLst>
              <a:ext uri="{FF2B5EF4-FFF2-40B4-BE49-F238E27FC236}">
                <a16:creationId xmlns:a16="http://schemas.microsoft.com/office/drawing/2014/main" id="{4642DAF6-3687-F372-DD73-DF3B79A171D5}"/>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(d) FIA: how data are collected</a:t>
            </a:r>
          </a:p>
        </p:txBody>
      </p:sp>
    </p:spTree>
    <p:extLst>
      <p:ext uri="{BB962C8B-B14F-4D97-AF65-F5344CB8AC3E}">
        <p14:creationId xmlns:p14="http://schemas.microsoft.com/office/powerpoint/2010/main" val="3425470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B3289-3E59-51D1-03B0-E53214043F87}"/>
              </a:ext>
            </a:extLst>
          </p:cNvPr>
          <p:cNvSpPr>
            <a:spLocks noGrp="1"/>
          </p:cNvSpPr>
          <p:nvPr>
            <p:ph type="sldNum" sz="quarter" idx="12"/>
          </p:nvPr>
        </p:nvSpPr>
        <p:spPr/>
        <p:txBody>
          <a:bodyPr/>
          <a:lstStyle/>
          <a:p>
            <a:fld id="{D94B56D9-450F-46F8-A965-7B81A9B8CDD2}" type="slidenum">
              <a:rPr lang="en-US" smtClean="0"/>
              <a:t>26</a:t>
            </a:fld>
            <a:endParaRPr lang="en-US"/>
          </a:p>
        </p:txBody>
      </p:sp>
      <p:sp>
        <p:nvSpPr>
          <p:cNvPr id="6" name="Title 1">
            <a:extLst>
              <a:ext uri="{FF2B5EF4-FFF2-40B4-BE49-F238E27FC236}">
                <a16:creationId xmlns:a16="http://schemas.microsoft.com/office/drawing/2014/main" id="{58E22B6E-60CF-D546-4C71-A499B510BBA4}"/>
              </a:ext>
            </a:extLst>
          </p:cNvPr>
          <p:cNvSpPr txBox="1">
            <a:spLocks/>
          </p:cNvSpPr>
          <p:nvPr/>
        </p:nvSpPr>
        <p:spPr>
          <a:xfrm>
            <a:off x="534988" y="4320666"/>
            <a:ext cx="9107776" cy="1651261"/>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5500" b="1">
                <a:latin typeface="Posterama" panose="020B0504020200020000" pitchFamily="34" charset="0"/>
                <a:cs typeface="Posterama" panose="020B0504020200020000" pitchFamily="34" charset="0"/>
              </a:rPr>
            </a:br>
            <a:br>
              <a:rPr lang="en-US" sz="5500" b="1">
                <a:solidFill>
                  <a:schemeClr val="bg1"/>
                </a:solidFill>
                <a:latin typeface="Posterama" panose="020B0504020200020000" pitchFamily="34" charset="0"/>
                <a:cs typeface="Posterama" panose="020B0504020200020000" pitchFamily="34" charset="0"/>
              </a:rPr>
            </a:br>
            <a:r>
              <a:rPr lang="en-US" sz="5500" b="1">
                <a:solidFill>
                  <a:schemeClr val="bg1"/>
                </a:solidFill>
                <a:latin typeface="Posterama" panose="020B0504020200020000" pitchFamily="34" charset="0"/>
                <a:cs typeface="Posterama" panose="020B0504020200020000" pitchFamily="34" charset="0"/>
              </a:rPr>
              <a:t>Section II:</a:t>
            </a:r>
            <a:br>
              <a:rPr lang="en-US" sz="5500" b="1">
                <a:solidFill>
                  <a:schemeClr val="bg1"/>
                </a:solidFill>
                <a:latin typeface="Posterama" panose="020B0504020200020000" pitchFamily="34" charset="0"/>
                <a:cs typeface="Posterama" panose="020B0504020200020000" pitchFamily="34" charset="0"/>
              </a:rPr>
            </a:br>
            <a:r>
              <a:rPr lang="en-US" sz="5500" b="1">
                <a:solidFill>
                  <a:schemeClr val="bg1"/>
                </a:solidFill>
                <a:latin typeface="Posterama" panose="020B0504020200020000" pitchFamily="34" charset="0"/>
                <a:cs typeface="Posterama" panose="020B0504020200020000" pitchFamily="34" charset="0"/>
              </a:rPr>
              <a:t>Working with the FIA Data</a:t>
            </a:r>
            <a:endParaRPr lang="en-US" sz="5500" b="1" dirty="0">
              <a:solidFill>
                <a:schemeClr val="bg1"/>
              </a:solidFill>
              <a:latin typeface="Posterama" panose="020B0504020200020000" pitchFamily="34" charset="0"/>
              <a:cs typeface="Posterama" panose="020B0504020200020000" pitchFamily="34" charset="0"/>
            </a:endParaRPr>
          </a:p>
        </p:txBody>
      </p:sp>
      <p:pic>
        <p:nvPicPr>
          <p:cNvPr id="7" name="Picture 6" descr="Vibrant green forest">
            <a:extLst>
              <a:ext uri="{FF2B5EF4-FFF2-40B4-BE49-F238E27FC236}">
                <a16:creationId xmlns:a16="http://schemas.microsoft.com/office/drawing/2014/main" id="{2701BE36-3066-1CCA-0AB0-1FF33C1A6DFF}"/>
              </a:ext>
            </a:extLst>
          </p:cNvPr>
          <p:cNvPicPr>
            <a:picLocks noChangeAspect="1"/>
          </p:cNvPicPr>
          <p:nvPr/>
        </p:nvPicPr>
        <p:blipFill>
          <a:blip r:embed="rId2" cstate="screen">
            <a:alphaModFix amt="7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77A19A42-67EB-B06A-69F0-76B1C2A33217}"/>
              </a:ext>
            </a:extLst>
          </p:cNvPr>
          <p:cNvSpPr txBox="1"/>
          <p:nvPr/>
        </p:nvSpPr>
        <p:spPr>
          <a:xfrm>
            <a:off x="928255" y="4391891"/>
            <a:ext cx="8936181" cy="1554272"/>
          </a:xfrm>
          <a:prstGeom prst="rect">
            <a:avLst/>
          </a:prstGeom>
          <a:noFill/>
        </p:spPr>
        <p:txBody>
          <a:bodyPr wrap="square" rtlCol="0">
            <a:spAutoFit/>
          </a:bodyPr>
          <a:lstStyle/>
          <a:p>
            <a:r>
              <a:rPr lang="en-US" sz="3500" b="1" i="1" dirty="0">
                <a:solidFill>
                  <a:schemeClr val="bg1"/>
                </a:solidFill>
                <a:latin typeface="Posterama" panose="020B0504020200020000" pitchFamily="34" charset="0"/>
                <a:cs typeface="Posterama" panose="020B0504020200020000" pitchFamily="34" charset="0"/>
              </a:rPr>
              <a:t>Section II:</a:t>
            </a:r>
          </a:p>
          <a:p>
            <a:endParaRPr lang="en-US" sz="1000" b="1" dirty="0">
              <a:latin typeface="Posterama" panose="020B0504020200020000" pitchFamily="34" charset="0"/>
              <a:cs typeface="Posterama" panose="020B0504020200020000" pitchFamily="34" charset="0"/>
            </a:endParaRPr>
          </a:p>
          <a:p>
            <a:r>
              <a:rPr lang="en-US" sz="5000" b="1" dirty="0">
                <a:solidFill>
                  <a:schemeClr val="bg1"/>
                </a:solidFill>
                <a:latin typeface="Posterama" panose="020B0504020200020000" pitchFamily="34" charset="0"/>
                <a:cs typeface="Posterama" panose="020B0504020200020000" pitchFamily="34" charset="0"/>
              </a:rPr>
              <a:t>Working with the FIA Data</a:t>
            </a:r>
          </a:p>
        </p:txBody>
      </p:sp>
    </p:spTree>
    <p:extLst>
      <p:ext uri="{BB962C8B-B14F-4D97-AF65-F5344CB8AC3E}">
        <p14:creationId xmlns:p14="http://schemas.microsoft.com/office/powerpoint/2010/main" val="1239066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44FC8-2453-2368-997F-191A88F0A3BC}"/>
              </a:ext>
            </a:extLst>
          </p:cNvPr>
          <p:cNvSpPr>
            <a:spLocks noGrp="1"/>
          </p:cNvSpPr>
          <p:nvPr>
            <p:ph idx="1"/>
          </p:nvPr>
        </p:nvSpPr>
        <p:spPr>
          <a:xfrm>
            <a:off x="838200" y="2111673"/>
            <a:ext cx="10515600" cy="4368068"/>
          </a:xfrm>
        </p:spPr>
        <p:txBody>
          <a:bodyPr>
            <a:normAutofit/>
          </a:bodyPr>
          <a:lstStyle/>
          <a:p>
            <a:pPr marL="0" indent="0">
              <a:buNone/>
            </a:pPr>
            <a:r>
              <a:rPr lang="en-US" sz="2200" b="1" i="1" dirty="0"/>
              <a:t>(a)  FIA data table structure:</a:t>
            </a:r>
          </a:p>
          <a:p>
            <a:pPr lvl="1"/>
            <a:r>
              <a:rPr lang="en-US" sz="2200" dirty="0"/>
              <a:t>Conceptual overview of database structuring and table linkages </a:t>
            </a:r>
          </a:p>
          <a:p>
            <a:pPr marL="457200" lvl="1" indent="0">
              <a:buNone/>
            </a:pPr>
            <a:endParaRPr lang="en-US" sz="1000" dirty="0"/>
          </a:p>
          <a:p>
            <a:pPr marL="0" indent="0">
              <a:buNone/>
            </a:pPr>
            <a:r>
              <a:rPr lang="en-US" sz="2200" b="1" i="1" dirty="0"/>
              <a:t>(b)  How and where to access FIA data:</a:t>
            </a:r>
          </a:p>
          <a:p>
            <a:pPr lvl="1"/>
            <a:r>
              <a:rPr lang="en-US" sz="2200" i="1" dirty="0"/>
              <a:t>Data mart downloads from FIA webpage and/or direct R read-ins</a:t>
            </a:r>
          </a:p>
          <a:p>
            <a:pPr marL="0" indent="0">
              <a:buNone/>
            </a:pPr>
            <a:endParaRPr lang="en-US" sz="1000" i="1" dirty="0"/>
          </a:p>
          <a:p>
            <a:pPr marL="0" indent="0">
              <a:buNone/>
            </a:pPr>
            <a:r>
              <a:rPr lang="en-US" sz="2200" b="1" i="1" dirty="0"/>
              <a:t>(c)  FIA tables of ecological relevance:</a:t>
            </a:r>
          </a:p>
          <a:p>
            <a:pPr lvl="1"/>
            <a:r>
              <a:rPr lang="en-US" sz="2200" i="1" dirty="0"/>
              <a:t>Introduction to some tables of particular relevance and their available data</a:t>
            </a:r>
          </a:p>
          <a:p>
            <a:pPr marL="0" indent="0">
              <a:buNone/>
            </a:pPr>
            <a:endParaRPr lang="en-US" sz="1000" i="1" dirty="0"/>
          </a:p>
          <a:p>
            <a:pPr marL="0" indent="0">
              <a:buNone/>
            </a:pPr>
            <a:r>
              <a:rPr lang="en-US" sz="2200" b="1" i="1" dirty="0"/>
              <a:t>(d)  Example, linking tables for analysis:</a:t>
            </a:r>
          </a:p>
          <a:p>
            <a:pPr lvl="1"/>
            <a:r>
              <a:rPr lang="en-US" sz="2200" i="1" dirty="0"/>
              <a:t>Operationalizing the conceptual linkages, in R!</a:t>
            </a:r>
          </a:p>
          <a:p>
            <a:pPr lvl="1"/>
            <a:endParaRPr lang="en-US" sz="2100" dirty="0"/>
          </a:p>
          <a:p>
            <a:pPr marL="457200" lvl="1" indent="0">
              <a:buNone/>
            </a:pPr>
            <a:endParaRPr lang="en-US" sz="2100" dirty="0"/>
          </a:p>
          <a:p>
            <a:pPr marL="0" indent="0">
              <a:buNone/>
            </a:pPr>
            <a:endParaRPr lang="en-US" sz="2500" dirty="0"/>
          </a:p>
          <a:p>
            <a:pPr marL="0" indent="0">
              <a:buNone/>
            </a:pPr>
            <a:endParaRPr lang="en-US" sz="2500" dirty="0"/>
          </a:p>
        </p:txBody>
      </p:sp>
      <p:sp>
        <p:nvSpPr>
          <p:cNvPr id="5" name="Rectangle 4">
            <a:extLst>
              <a:ext uri="{FF2B5EF4-FFF2-40B4-BE49-F238E27FC236}">
                <a16:creationId xmlns:a16="http://schemas.microsoft.com/office/drawing/2014/main" id="{134B0CD5-FCCD-989E-B26B-C6577372D236}"/>
              </a:ext>
            </a:extLst>
          </p:cNvPr>
          <p:cNvSpPr/>
          <p:nvPr/>
        </p:nvSpPr>
        <p:spPr>
          <a:xfrm>
            <a:off x="2466033" y="6637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883738"/>
            <a:ext cx="6487048" cy="553998"/>
          </a:xfrm>
          <a:prstGeom prst="rect">
            <a:avLst/>
          </a:prstGeom>
          <a:noFill/>
        </p:spPr>
        <p:txBody>
          <a:bodyPr wrap="square" rtlCol="0">
            <a:spAutoFit/>
          </a:bodyPr>
          <a:lstStyle/>
          <a:p>
            <a:pPr algn="ctr"/>
            <a:r>
              <a:rPr lang="en-US" sz="3000" b="1" dirty="0">
                <a:solidFill>
                  <a:schemeClr val="bg1"/>
                </a:solidFill>
                <a:latin typeface="Posterama" panose="020B0504020200020000" pitchFamily="34" charset="0"/>
                <a:cs typeface="Posterama" panose="020B0504020200020000" pitchFamily="34" charset="0"/>
              </a:rPr>
              <a:t>What we’ll cover in this section:</a:t>
            </a:r>
          </a:p>
        </p:txBody>
      </p:sp>
      <p:sp>
        <p:nvSpPr>
          <p:cNvPr id="10" name="Slide Number Placeholder 9">
            <a:extLst>
              <a:ext uri="{FF2B5EF4-FFF2-40B4-BE49-F238E27FC236}">
                <a16:creationId xmlns:a16="http://schemas.microsoft.com/office/drawing/2014/main" id="{6E76AD0B-9C21-14C2-1FB0-78FFFD754713}"/>
              </a:ext>
            </a:extLst>
          </p:cNvPr>
          <p:cNvSpPr>
            <a:spLocks noGrp="1"/>
          </p:cNvSpPr>
          <p:nvPr>
            <p:ph type="sldNum" sz="quarter" idx="12"/>
          </p:nvPr>
        </p:nvSpPr>
        <p:spPr/>
        <p:txBody>
          <a:bodyPr/>
          <a:lstStyle/>
          <a:p>
            <a:fld id="{D94B56D9-450F-46F8-A965-7B81A9B8CDD2}" type="slidenum">
              <a:rPr lang="en-US" smtClean="0"/>
              <a:t>27</a:t>
            </a:fld>
            <a:endParaRPr lang="en-US"/>
          </a:p>
        </p:txBody>
      </p:sp>
    </p:spTree>
    <p:extLst>
      <p:ext uri="{BB962C8B-B14F-4D97-AF65-F5344CB8AC3E}">
        <p14:creationId xmlns:p14="http://schemas.microsoft.com/office/powerpoint/2010/main" val="1534197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sp>
        <p:nvSpPr>
          <p:cNvPr id="10" name="TextBox 9">
            <a:extLst>
              <a:ext uri="{FF2B5EF4-FFF2-40B4-BE49-F238E27FC236}">
                <a16:creationId xmlns:a16="http://schemas.microsoft.com/office/drawing/2014/main" id="{DD240371-ED51-D9F3-386A-2D73F122583F}"/>
              </a:ext>
            </a:extLst>
          </p:cNvPr>
          <p:cNvSpPr txBox="1"/>
          <p:nvPr/>
        </p:nvSpPr>
        <p:spPr>
          <a:xfrm>
            <a:off x="1306911" y="1841958"/>
            <a:ext cx="9578177" cy="4493538"/>
          </a:xfrm>
          <a:prstGeom prst="rect">
            <a:avLst/>
          </a:prstGeom>
          <a:noFill/>
        </p:spPr>
        <p:txBody>
          <a:bodyPr wrap="square" rtlCol="0">
            <a:spAutoFit/>
          </a:bodyPr>
          <a:lstStyle/>
          <a:p>
            <a:r>
              <a:rPr lang="en-US" sz="2200" dirty="0">
                <a:cs typeface="Posterama" panose="020B0504020200020000" pitchFamily="34" charset="0"/>
              </a:rPr>
              <a:t>FIA is a </a:t>
            </a:r>
            <a:r>
              <a:rPr lang="en-US" sz="2200" b="1" dirty="0">
                <a:cs typeface="Posterama" panose="020B0504020200020000" pitchFamily="34" charset="0"/>
              </a:rPr>
              <a:t>relational database structure</a:t>
            </a:r>
            <a:r>
              <a:rPr lang="en-US" sz="2200" dirty="0">
                <a:cs typeface="Posterama" panose="020B0504020200020000" pitchFamily="34" charset="0"/>
              </a:rPr>
              <a:t>.</a:t>
            </a:r>
          </a:p>
          <a:p>
            <a:endParaRPr lang="en-US" sz="2200" dirty="0">
              <a:cs typeface="Posterama" panose="020B0504020200020000" pitchFamily="34" charset="0"/>
            </a:endParaRPr>
          </a:p>
          <a:p>
            <a:r>
              <a:rPr lang="en-US" sz="2200" dirty="0">
                <a:cs typeface="Posterama" panose="020B0504020200020000" pitchFamily="34" charset="0"/>
              </a:rPr>
              <a:t>Multiple </a:t>
            </a:r>
            <a:r>
              <a:rPr lang="en-US" sz="2200" b="1" dirty="0">
                <a:cs typeface="Posterama" panose="020B0504020200020000" pitchFamily="34" charset="0"/>
              </a:rPr>
              <a:t>distinct tables </a:t>
            </a:r>
            <a:r>
              <a:rPr lang="en-US" sz="2200" dirty="0">
                <a:cs typeface="Posterama" panose="020B0504020200020000" pitchFamily="34" charset="0"/>
              </a:rPr>
              <a:t>contain their own </a:t>
            </a:r>
            <a:r>
              <a:rPr lang="en-US" sz="2200" b="1" dirty="0">
                <a:cs typeface="Posterama" panose="020B0504020200020000" pitchFamily="34" charset="0"/>
              </a:rPr>
              <a:t>unique </a:t>
            </a:r>
            <a:r>
              <a:rPr lang="en-US" sz="2200" dirty="0">
                <a:cs typeface="Posterama" panose="020B0504020200020000" pitchFamily="34" charset="0"/>
              </a:rPr>
              <a:t>sets of </a:t>
            </a:r>
            <a:r>
              <a:rPr lang="en-US" sz="2200" b="1" dirty="0">
                <a:cs typeface="Posterama" panose="020B0504020200020000" pitchFamily="34" charset="0"/>
              </a:rPr>
              <a:t>information</a:t>
            </a:r>
            <a:r>
              <a:rPr lang="en-US" sz="2200" dirty="0">
                <a:cs typeface="Posterama" panose="020B0504020200020000" pitchFamily="34" charset="0"/>
              </a:rPr>
              <a:t>.</a:t>
            </a:r>
          </a:p>
          <a:p>
            <a:endParaRPr lang="en-US" sz="2200" dirty="0">
              <a:cs typeface="Posterama" panose="020B0504020200020000" pitchFamily="34" charset="0"/>
            </a:endParaRPr>
          </a:p>
          <a:p>
            <a:r>
              <a:rPr lang="en-US" sz="2200" dirty="0">
                <a:cs typeface="Posterama" panose="020B0504020200020000" pitchFamily="34" charset="0"/>
              </a:rPr>
              <a:t>These </a:t>
            </a:r>
            <a:r>
              <a:rPr lang="en-US" sz="2200" b="1" dirty="0">
                <a:cs typeface="Posterama" panose="020B0504020200020000" pitchFamily="34" charset="0"/>
              </a:rPr>
              <a:t>tables </a:t>
            </a:r>
            <a:r>
              <a:rPr lang="en-US" sz="2200" dirty="0">
                <a:cs typeface="Posterama" panose="020B0504020200020000" pitchFamily="34" charset="0"/>
              </a:rPr>
              <a:t>can be </a:t>
            </a:r>
            <a:r>
              <a:rPr lang="en-US" sz="2200" b="1" dirty="0">
                <a:cs typeface="Posterama" panose="020B0504020200020000" pitchFamily="34" charset="0"/>
              </a:rPr>
              <a:t>linked</a:t>
            </a:r>
            <a:r>
              <a:rPr lang="en-US" sz="2200" dirty="0">
                <a:cs typeface="Posterama" panose="020B0504020200020000" pitchFamily="34" charset="0"/>
              </a:rPr>
              <a:t> together </a:t>
            </a:r>
            <a:r>
              <a:rPr lang="en-US" sz="2200" b="1" dirty="0">
                <a:cs typeface="Posterama" panose="020B0504020200020000" pitchFamily="34" charset="0"/>
              </a:rPr>
              <a:t>via unique identifiers</a:t>
            </a:r>
            <a:r>
              <a:rPr lang="en-US" sz="2200" dirty="0">
                <a:cs typeface="Posterama" panose="020B0504020200020000" pitchFamily="34" charset="0"/>
              </a:rPr>
              <a:t>.  </a:t>
            </a:r>
          </a:p>
          <a:p>
            <a:endParaRPr lang="en-US" sz="2200" dirty="0">
              <a:cs typeface="Posterama" panose="020B0504020200020000" pitchFamily="34" charset="0"/>
            </a:endParaRPr>
          </a:p>
          <a:p>
            <a:r>
              <a:rPr lang="en-US" sz="2200" dirty="0">
                <a:cs typeface="Posterama" panose="020B0504020200020000" pitchFamily="34" charset="0"/>
              </a:rPr>
              <a:t>There are </a:t>
            </a:r>
            <a:r>
              <a:rPr lang="en-US" sz="2200" b="1" dirty="0">
                <a:cs typeface="Posterama" panose="020B0504020200020000" pitchFamily="34" charset="0"/>
              </a:rPr>
              <a:t>50+ tables per state</a:t>
            </a:r>
            <a:r>
              <a:rPr lang="en-US" sz="2200" dirty="0">
                <a:cs typeface="Posterama" panose="020B0504020200020000" pitchFamily="34" charset="0"/>
              </a:rPr>
              <a:t>, with </a:t>
            </a:r>
            <a:r>
              <a:rPr lang="en-US" sz="2200" b="1" dirty="0">
                <a:cs typeface="Posterama" panose="020B0504020200020000" pitchFamily="34" charset="0"/>
              </a:rPr>
              <a:t>dozens</a:t>
            </a:r>
            <a:r>
              <a:rPr lang="en-US" sz="2200" dirty="0">
                <a:cs typeface="Posterama" panose="020B0504020200020000" pitchFamily="34" charset="0"/>
              </a:rPr>
              <a:t> to </a:t>
            </a:r>
            <a:r>
              <a:rPr lang="en-US" sz="2200" b="1" dirty="0">
                <a:cs typeface="Posterama" panose="020B0504020200020000" pitchFamily="34" charset="0"/>
              </a:rPr>
              <a:t>hundreds</a:t>
            </a:r>
            <a:r>
              <a:rPr lang="en-US" sz="2200" dirty="0">
                <a:cs typeface="Posterama" panose="020B0504020200020000" pitchFamily="34" charset="0"/>
              </a:rPr>
              <a:t> of </a:t>
            </a:r>
            <a:r>
              <a:rPr lang="en-US" sz="2200" b="1" dirty="0">
                <a:cs typeface="Posterama" panose="020B0504020200020000" pitchFamily="34" charset="0"/>
              </a:rPr>
              <a:t>measured</a:t>
            </a:r>
            <a:r>
              <a:rPr lang="en-US" sz="2200" dirty="0">
                <a:cs typeface="Posterama" panose="020B0504020200020000" pitchFamily="34" charset="0"/>
              </a:rPr>
              <a:t> and/or </a:t>
            </a:r>
            <a:r>
              <a:rPr lang="en-US" sz="2200" b="1" dirty="0">
                <a:cs typeface="Posterama" panose="020B0504020200020000" pitchFamily="34" charset="0"/>
              </a:rPr>
              <a:t>computed variables </a:t>
            </a:r>
            <a:r>
              <a:rPr lang="en-US" sz="2200" dirty="0">
                <a:cs typeface="Posterama" panose="020B0504020200020000" pitchFamily="34" charset="0"/>
              </a:rPr>
              <a:t>available in each. </a:t>
            </a:r>
          </a:p>
          <a:p>
            <a:endParaRPr lang="en-US" sz="2200" dirty="0">
              <a:cs typeface="Posterama" panose="020B0504020200020000" pitchFamily="34" charset="0"/>
            </a:endParaRPr>
          </a:p>
          <a:p>
            <a:r>
              <a:rPr lang="en-US" sz="2200" dirty="0">
                <a:cs typeface="Posterama" panose="020B0504020200020000" pitchFamily="34" charset="0"/>
              </a:rPr>
              <a:t>At the outset of a project, (1) determining which data (and therefore which tables) are needed, and then (2) accurately linking tables is important. </a:t>
            </a:r>
          </a:p>
          <a:p>
            <a:endParaRPr lang="en-US" sz="2200" dirty="0">
              <a:cs typeface="Posterama" panose="020B0504020200020000" pitchFamily="34" charset="0"/>
            </a:endParaRPr>
          </a:p>
          <a:p>
            <a:r>
              <a:rPr lang="en-US" sz="2200" dirty="0">
                <a:cs typeface="Posterama" panose="020B0504020200020000" pitchFamily="34" charset="0"/>
              </a:rPr>
              <a:t>Let’s take a look…</a:t>
            </a:r>
          </a:p>
        </p:txBody>
      </p:sp>
      <p:sp>
        <p:nvSpPr>
          <p:cNvPr id="11" name="Slide Number Placeholder 10">
            <a:extLst>
              <a:ext uri="{FF2B5EF4-FFF2-40B4-BE49-F238E27FC236}">
                <a16:creationId xmlns:a16="http://schemas.microsoft.com/office/drawing/2014/main" id="{CDBB2563-91DE-C55B-3E93-00705E5108CE}"/>
              </a:ext>
            </a:extLst>
          </p:cNvPr>
          <p:cNvSpPr>
            <a:spLocks noGrp="1"/>
          </p:cNvSpPr>
          <p:nvPr>
            <p:ph type="sldNum" sz="quarter" idx="12"/>
          </p:nvPr>
        </p:nvSpPr>
        <p:spPr/>
        <p:txBody>
          <a:bodyPr/>
          <a:lstStyle/>
          <a:p>
            <a:fld id="{D94B56D9-450F-46F8-A965-7B81A9B8CDD2}" type="slidenum">
              <a:rPr lang="en-US" smtClean="0"/>
              <a:t>28</a:t>
            </a:fld>
            <a:endParaRPr lang="en-US"/>
          </a:p>
        </p:txBody>
      </p:sp>
      <p:grpSp>
        <p:nvGrpSpPr>
          <p:cNvPr id="12" name="Group 11">
            <a:extLst>
              <a:ext uri="{FF2B5EF4-FFF2-40B4-BE49-F238E27FC236}">
                <a16:creationId xmlns:a16="http://schemas.microsoft.com/office/drawing/2014/main" id="{1D281E21-1F85-BBB7-5ED2-0D0BA624EAA2}"/>
              </a:ext>
            </a:extLst>
          </p:cNvPr>
          <p:cNvGrpSpPr/>
          <p:nvPr/>
        </p:nvGrpSpPr>
        <p:grpSpPr>
          <a:xfrm>
            <a:off x="1" y="246465"/>
            <a:ext cx="8083897" cy="894303"/>
            <a:chOff x="1" y="246465"/>
            <a:chExt cx="8083897" cy="894303"/>
          </a:xfrm>
        </p:grpSpPr>
        <p:grpSp>
          <p:nvGrpSpPr>
            <p:cNvPr id="13" name="Group 12">
              <a:extLst>
                <a:ext uri="{FF2B5EF4-FFF2-40B4-BE49-F238E27FC236}">
                  <a16:creationId xmlns:a16="http://schemas.microsoft.com/office/drawing/2014/main" id="{C0C74604-5155-5A34-F194-223688482677}"/>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8169C09-FFE1-3910-A84C-304310AE66D2}"/>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Tree>
    <p:extLst>
      <p:ext uri="{BB962C8B-B14F-4D97-AF65-F5344CB8AC3E}">
        <p14:creationId xmlns:p14="http://schemas.microsoft.com/office/powerpoint/2010/main" val="7150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pic>
        <p:nvPicPr>
          <p:cNvPr id="3" name="Picture 2" descr="A screenshot of a computer&#10;&#10;Description automatically generated">
            <a:extLst>
              <a:ext uri="{FF2B5EF4-FFF2-40B4-BE49-F238E27FC236}">
                <a16:creationId xmlns:a16="http://schemas.microsoft.com/office/drawing/2014/main" id="{CBCBE1CC-3F7B-A327-9E5B-B8923534AB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14975" y="4733365"/>
            <a:ext cx="988695" cy="982857"/>
          </a:xfrm>
          <a:prstGeom prst="rect">
            <a:avLst/>
          </a:prstGeom>
          <a:ln w="57150">
            <a:noFill/>
          </a:ln>
        </p:spPr>
      </p:pic>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29</a:t>
            </a:fld>
            <a:endParaRPr lang="en-US"/>
          </a:p>
        </p:txBody>
      </p:sp>
      <p:grpSp>
        <p:nvGrpSpPr>
          <p:cNvPr id="11" name="Group 10">
            <a:extLst>
              <a:ext uri="{FF2B5EF4-FFF2-40B4-BE49-F238E27FC236}">
                <a16:creationId xmlns:a16="http://schemas.microsoft.com/office/drawing/2014/main" id="{51A0D637-1338-B243-303B-8C59A3C8AC2C}"/>
              </a:ext>
            </a:extLst>
          </p:cNvPr>
          <p:cNvGrpSpPr/>
          <p:nvPr/>
        </p:nvGrpSpPr>
        <p:grpSpPr>
          <a:xfrm>
            <a:off x="1" y="246465"/>
            <a:ext cx="8083897" cy="894303"/>
            <a:chOff x="1" y="246465"/>
            <a:chExt cx="8083897" cy="894303"/>
          </a:xfrm>
        </p:grpSpPr>
        <p:grpSp>
          <p:nvGrpSpPr>
            <p:cNvPr id="12" name="Group 11">
              <a:extLst>
                <a:ext uri="{FF2B5EF4-FFF2-40B4-BE49-F238E27FC236}">
                  <a16:creationId xmlns:a16="http://schemas.microsoft.com/office/drawing/2014/main" id="{ADA14355-4946-3903-27DD-6F359C6BE9A1}"/>
                </a:ext>
              </a:extLst>
            </p:cNvPr>
            <p:cNvGrpSpPr/>
            <p:nvPr/>
          </p:nvGrpSpPr>
          <p:grpSpPr>
            <a:xfrm>
              <a:off x="1" y="246465"/>
              <a:ext cx="8083897" cy="894303"/>
              <a:chOff x="0" y="457200"/>
              <a:chExt cx="8083897" cy="894303"/>
            </a:xfrm>
          </p:grpSpPr>
          <p:sp>
            <p:nvSpPr>
              <p:cNvPr id="14" name="Rectangle 13">
                <a:extLst>
                  <a:ext uri="{FF2B5EF4-FFF2-40B4-BE49-F238E27FC236}">
                    <a16:creationId xmlns:a16="http://schemas.microsoft.com/office/drawing/2014/main" id="{77EB3639-2786-D281-91CC-79EB120EB8C1}"/>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8F4BA06-800E-84C6-C219-662E3893E613}"/>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B7FC17A-DB0A-DCBF-116A-E8472C8310F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16" name="TextBox 15">
            <a:extLst>
              <a:ext uri="{FF2B5EF4-FFF2-40B4-BE49-F238E27FC236}">
                <a16:creationId xmlns:a16="http://schemas.microsoft.com/office/drawing/2014/main" id="{14213AD7-4171-1090-B2FF-F53BEFB90011}"/>
              </a:ext>
            </a:extLst>
          </p:cNvPr>
          <p:cNvSpPr txBox="1"/>
          <p:nvPr/>
        </p:nvSpPr>
        <p:spPr>
          <a:xfrm>
            <a:off x="8907177" y="6033183"/>
            <a:ext cx="2275582" cy="646331"/>
          </a:xfrm>
          <a:prstGeom prst="rect">
            <a:avLst/>
          </a:prstGeom>
          <a:noFill/>
        </p:spPr>
        <p:txBody>
          <a:bodyPr wrap="square" rtlCol="0">
            <a:spAutoFit/>
          </a:bodyPr>
          <a:lstStyle/>
          <a:p>
            <a:pPr algn="r"/>
            <a:r>
              <a:rPr lang="en-US" sz="1200" dirty="0"/>
              <a:t>FIA Database Description and User Guide for Phase 2 (version 9.0.1), 2021</a:t>
            </a:r>
          </a:p>
        </p:txBody>
      </p:sp>
      <p:sp>
        <p:nvSpPr>
          <p:cNvPr id="4" name="TextBox 3">
            <a:extLst>
              <a:ext uri="{FF2B5EF4-FFF2-40B4-BE49-F238E27FC236}">
                <a16:creationId xmlns:a16="http://schemas.microsoft.com/office/drawing/2014/main" id="{6132FA32-20A6-70A1-B87B-C4E635CE821F}"/>
              </a:ext>
            </a:extLst>
          </p:cNvPr>
          <p:cNvSpPr txBox="1"/>
          <p:nvPr/>
        </p:nvSpPr>
        <p:spPr>
          <a:xfrm>
            <a:off x="320710" y="1601008"/>
            <a:ext cx="3581103" cy="769441"/>
          </a:xfrm>
          <a:prstGeom prst="rect">
            <a:avLst/>
          </a:prstGeom>
          <a:noFill/>
        </p:spPr>
        <p:txBody>
          <a:bodyPr wrap="square" rtlCol="0">
            <a:spAutoFit/>
          </a:bodyPr>
          <a:lstStyle/>
          <a:p>
            <a:r>
              <a:rPr lang="en-US" sz="2200" b="1" i="1" dirty="0"/>
              <a:t>Example table relationships, </a:t>
            </a:r>
          </a:p>
          <a:p>
            <a:r>
              <a:rPr lang="en-US" sz="2200" dirty="0"/>
              <a:t>visualized from FIA:</a:t>
            </a:r>
          </a:p>
        </p:txBody>
      </p:sp>
    </p:spTree>
    <p:extLst>
      <p:ext uri="{BB962C8B-B14F-4D97-AF65-F5344CB8AC3E}">
        <p14:creationId xmlns:p14="http://schemas.microsoft.com/office/powerpoint/2010/main" val="185644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44FC8-2453-2368-997F-191A88F0A3BC}"/>
              </a:ext>
            </a:extLst>
          </p:cNvPr>
          <p:cNvSpPr>
            <a:spLocks noGrp="1"/>
          </p:cNvSpPr>
          <p:nvPr>
            <p:ph idx="1"/>
          </p:nvPr>
        </p:nvSpPr>
        <p:spPr>
          <a:xfrm>
            <a:off x="838200" y="1544555"/>
            <a:ext cx="10515600" cy="994047"/>
          </a:xfrm>
        </p:spPr>
        <p:txBody>
          <a:bodyPr>
            <a:normAutofit/>
          </a:bodyPr>
          <a:lstStyle/>
          <a:p>
            <a:pPr marL="0" indent="0" algn="ctr">
              <a:buNone/>
            </a:pPr>
            <a:r>
              <a:rPr lang="en-US" b="1" i="1" dirty="0"/>
              <a:t>Provide a basic introduction to the Forest Inventory and Analysis database, with the goal of easing the initial learning curve.</a:t>
            </a:r>
            <a:endParaRPr lang="en-US" i="1" dirty="0"/>
          </a:p>
          <a:p>
            <a:pPr lvl="1"/>
            <a:endParaRPr lang="en-US" sz="2800" dirty="0"/>
          </a:p>
          <a:p>
            <a:pPr marL="457200" lvl="1" indent="0">
              <a:buNone/>
            </a:pPr>
            <a:endParaRPr lang="en-US" sz="2800" dirty="0"/>
          </a:p>
          <a:p>
            <a:pPr marL="0" indent="0">
              <a:buNone/>
            </a:pPr>
            <a:endParaRPr lang="en-US" sz="3200" dirty="0"/>
          </a:p>
          <a:p>
            <a:pPr marL="0" indent="0">
              <a:buNone/>
            </a:pPr>
            <a:endParaRPr lang="en-US" sz="3200" dirty="0"/>
          </a:p>
        </p:txBody>
      </p:sp>
      <p:sp>
        <p:nvSpPr>
          <p:cNvPr id="5" name="Rectangle 4">
            <a:extLst>
              <a:ext uri="{FF2B5EF4-FFF2-40B4-BE49-F238E27FC236}">
                <a16:creationId xmlns:a16="http://schemas.microsoft.com/office/drawing/2014/main" id="{134B0CD5-FCCD-989E-B26B-C6577372D236}"/>
              </a:ext>
            </a:extLst>
          </p:cNvPr>
          <p:cNvSpPr/>
          <p:nvPr/>
        </p:nvSpPr>
        <p:spPr>
          <a:xfrm>
            <a:off x="2466033" y="3081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426538"/>
            <a:ext cx="6487048" cy="707886"/>
          </a:xfrm>
          <a:prstGeom prst="rect">
            <a:avLst/>
          </a:prstGeom>
          <a:noFill/>
        </p:spPr>
        <p:txBody>
          <a:bodyPr wrap="square" rtlCol="0">
            <a:spAutoFit/>
          </a:bodyPr>
          <a:lstStyle/>
          <a:p>
            <a:pPr algn="ctr"/>
            <a:r>
              <a:rPr lang="en-US" sz="4000" b="1" dirty="0">
                <a:solidFill>
                  <a:schemeClr val="bg1"/>
                </a:solidFill>
                <a:latin typeface="Posterama" panose="020B0504020200020000" pitchFamily="34" charset="0"/>
                <a:cs typeface="Posterama" panose="020B0504020200020000" pitchFamily="34" charset="0"/>
              </a:rPr>
              <a:t>Workshop goal:</a:t>
            </a:r>
          </a:p>
        </p:txBody>
      </p:sp>
      <p:sp>
        <p:nvSpPr>
          <p:cNvPr id="10" name="Slide Number Placeholder 9">
            <a:extLst>
              <a:ext uri="{FF2B5EF4-FFF2-40B4-BE49-F238E27FC236}">
                <a16:creationId xmlns:a16="http://schemas.microsoft.com/office/drawing/2014/main" id="{6E76AD0B-9C21-14C2-1FB0-78FFFD754713}"/>
              </a:ext>
            </a:extLst>
          </p:cNvPr>
          <p:cNvSpPr>
            <a:spLocks noGrp="1"/>
          </p:cNvSpPr>
          <p:nvPr>
            <p:ph type="sldNum" sz="quarter" idx="12"/>
          </p:nvPr>
        </p:nvSpPr>
        <p:spPr>
          <a:xfrm>
            <a:off x="8610600" y="6115050"/>
            <a:ext cx="2743200" cy="365125"/>
          </a:xfrm>
        </p:spPr>
        <p:txBody>
          <a:bodyPr/>
          <a:lstStyle/>
          <a:p>
            <a:fld id="{D94B56D9-450F-46F8-A965-7B81A9B8CDD2}" type="slidenum">
              <a:rPr lang="en-US" smtClean="0"/>
              <a:t>3</a:t>
            </a:fld>
            <a:endParaRPr lang="en-US"/>
          </a:p>
        </p:txBody>
      </p:sp>
      <p:grpSp>
        <p:nvGrpSpPr>
          <p:cNvPr id="14" name="Group 13">
            <a:extLst>
              <a:ext uri="{FF2B5EF4-FFF2-40B4-BE49-F238E27FC236}">
                <a16:creationId xmlns:a16="http://schemas.microsoft.com/office/drawing/2014/main" id="{DF314806-F644-B798-6642-8511998FE96A}"/>
              </a:ext>
            </a:extLst>
          </p:cNvPr>
          <p:cNvGrpSpPr/>
          <p:nvPr/>
        </p:nvGrpSpPr>
        <p:grpSpPr>
          <a:xfrm>
            <a:off x="1125404" y="2652902"/>
            <a:ext cx="4709467" cy="1752904"/>
            <a:chOff x="942033" y="2954868"/>
            <a:chExt cx="4709467" cy="1752904"/>
          </a:xfrm>
        </p:grpSpPr>
        <p:sp>
          <p:nvSpPr>
            <p:cNvPr id="2" name="Rectangle 1">
              <a:extLst>
                <a:ext uri="{FF2B5EF4-FFF2-40B4-BE49-F238E27FC236}">
                  <a16:creationId xmlns:a16="http://schemas.microsoft.com/office/drawing/2014/main" id="{96579BE1-6CAA-4E03-190E-2FEA35F66B9E}"/>
                </a:ext>
              </a:extLst>
            </p:cNvPr>
            <p:cNvSpPr/>
            <p:nvPr/>
          </p:nvSpPr>
          <p:spPr>
            <a:xfrm>
              <a:off x="942033" y="2954868"/>
              <a:ext cx="4709467" cy="175290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844E0B-2248-2CA3-8628-94AE6C3EC6B4}"/>
                </a:ext>
              </a:extLst>
            </p:cNvPr>
            <p:cNvSpPr txBox="1"/>
            <p:nvPr/>
          </p:nvSpPr>
          <p:spPr>
            <a:xfrm>
              <a:off x="1167847" y="3092656"/>
              <a:ext cx="4003838" cy="1569660"/>
            </a:xfrm>
            <a:prstGeom prst="rect">
              <a:avLst/>
            </a:prstGeom>
            <a:noFill/>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Part I</a:t>
              </a:r>
            </a:p>
            <a:p>
              <a:pPr algn="ctr"/>
              <a:r>
                <a:rPr lang="en-US" sz="3000" i="1" dirty="0">
                  <a:solidFill>
                    <a:schemeClr val="bg1"/>
                  </a:solidFill>
                  <a:latin typeface="Posterama" panose="020B0504020200020000" pitchFamily="34" charset="0"/>
                  <a:cs typeface="Posterama" panose="020B0504020200020000" pitchFamily="34" charset="0"/>
                </a:rPr>
                <a:t>FIA program background</a:t>
              </a:r>
            </a:p>
          </p:txBody>
        </p:sp>
      </p:grpSp>
      <p:grpSp>
        <p:nvGrpSpPr>
          <p:cNvPr id="16" name="Group 15">
            <a:extLst>
              <a:ext uri="{FF2B5EF4-FFF2-40B4-BE49-F238E27FC236}">
                <a16:creationId xmlns:a16="http://schemas.microsoft.com/office/drawing/2014/main" id="{052C5286-0D30-501D-C8E5-80747914B161}"/>
              </a:ext>
            </a:extLst>
          </p:cNvPr>
          <p:cNvGrpSpPr/>
          <p:nvPr/>
        </p:nvGrpSpPr>
        <p:grpSpPr>
          <a:xfrm>
            <a:off x="6314686" y="2652902"/>
            <a:ext cx="4709467" cy="1752904"/>
            <a:chOff x="6314686" y="2894202"/>
            <a:chExt cx="4709467" cy="1752904"/>
          </a:xfrm>
        </p:grpSpPr>
        <p:sp>
          <p:nvSpPr>
            <p:cNvPr id="6" name="Rectangle 5">
              <a:extLst>
                <a:ext uri="{FF2B5EF4-FFF2-40B4-BE49-F238E27FC236}">
                  <a16:creationId xmlns:a16="http://schemas.microsoft.com/office/drawing/2014/main" id="{ECA518BC-BEEE-E89E-44F4-E8CD302B89BE}"/>
                </a:ext>
              </a:extLst>
            </p:cNvPr>
            <p:cNvSpPr/>
            <p:nvPr/>
          </p:nvSpPr>
          <p:spPr>
            <a:xfrm>
              <a:off x="6314686" y="2894202"/>
              <a:ext cx="4709467" cy="175290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350AA60-03A1-0EC6-E6B1-CD6BFA11E6E6}"/>
                </a:ext>
              </a:extLst>
            </p:cNvPr>
            <p:cNvSpPr txBox="1"/>
            <p:nvPr/>
          </p:nvSpPr>
          <p:spPr>
            <a:xfrm>
              <a:off x="6540500" y="3031990"/>
              <a:ext cx="4003838" cy="1569660"/>
            </a:xfrm>
            <a:prstGeom prst="rect">
              <a:avLst/>
            </a:prstGeom>
            <a:noFill/>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Part II</a:t>
              </a:r>
            </a:p>
            <a:p>
              <a:pPr algn="ctr"/>
              <a:r>
                <a:rPr lang="en-US" sz="3000" i="1" dirty="0">
                  <a:solidFill>
                    <a:schemeClr val="bg1"/>
                  </a:solidFill>
                  <a:latin typeface="Posterama" panose="020B0504020200020000" pitchFamily="34" charset="0"/>
                  <a:cs typeface="Posterama" panose="020B0504020200020000" pitchFamily="34" charset="0"/>
                </a:rPr>
                <a:t>Linking tables and querying data</a:t>
              </a:r>
            </a:p>
          </p:txBody>
        </p:sp>
      </p:grpSp>
      <p:grpSp>
        <p:nvGrpSpPr>
          <p:cNvPr id="15" name="Group 14">
            <a:extLst>
              <a:ext uri="{FF2B5EF4-FFF2-40B4-BE49-F238E27FC236}">
                <a16:creationId xmlns:a16="http://schemas.microsoft.com/office/drawing/2014/main" id="{CF93B81C-C30B-9080-3C43-20E6D2316439}"/>
              </a:ext>
            </a:extLst>
          </p:cNvPr>
          <p:cNvGrpSpPr/>
          <p:nvPr/>
        </p:nvGrpSpPr>
        <p:grpSpPr>
          <a:xfrm>
            <a:off x="1125403" y="4664926"/>
            <a:ext cx="4709467" cy="1752904"/>
            <a:chOff x="942033" y="4768438"/>
            <a:chExt cx="4709467" cy="1752904"/>
          </a:xfrm>
        </p:grpSpPr>
        <p:sp>
          <p:nvSpPr>
            <p:cNvPr id="9" name="Rectangle 8">
              <a:extLst>
                <a:ext uri="{FF2B5EF4-FFF2-40B4-BE49-F238E27FC236}">
                  <a16:creationId xmlns:a16="http://schemas.microsoft.com/office/drawing/2014/main" id="{CCD6AFA7-2A5B-7518-308C-5CA7B560DD85}"/>
                </a:ext>
              </a:extLst>
            </p:cNvPr>
            <p:cNvSpPr/>
            <p:nvPr/>
          </p:nvSpPr>
          <p:spPr>
            <a:xfrm>
              <a:off x="942033" y="4768438"/>
              <a:ext cx="4709467" cy="175290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C7A218-7F4C-60AB-30E4-2D5C7ACBBCD8}"/>
                </a:ext>
              </a:extLst>
            </p:cNvPr>
            <p:cNvSpPr txBox="1"/>
            <p:nvPr/>
          </p:nvSpPr>
          <p:spPr>
            <a:xfrm>
              <a:off x="1167847" y="4906226"/>
              <a:ext cx="4003838" cy="1569660"/>
            </a:xfrm>
            <a:prstGeom prst="rect">
              <a:avLst/>
            </a:prstGeom>
            <a:noFill/>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Part III</a:t>
              </a:r>
            </a:p>
            <a:p>
              <a:pPr algn="ctr"/>
              <a:r>
                <a:rPr lang="en-US" sz="3000" i="1" dirty="0">
                  <a:solidFill>
                    <a:schemeClr val="bg1"/>
                  </a:solidFill>
                  <a:latin typeface="Posterama" panose="020B0504020200020000" pitchFamily="34" charset="0"/>
                  <a:cs typeface="Posterama" panose="020B0504020200020000" pitchFamily="34" charset="0"/>
                </a:rPr>
                <a:t>Intro to change  estimation</a:t>
              </a:r>
            </a:p>
          </p:txBody>
        </p:sp>
      </p:grpSp>
      <p:grpSp>
        <p:nvGrpSpPr>
          <p:cNvPr id="17" name="Group 16">
            <a:extLst>
              <a:ext uri="{FF2B5EF4-FFF2-40B4-BE49-F238E27FC236}">
                <a16:creationId xmlns:a16="http://schemas.microsoft.com/office/drawing/2014/main" id="{4E30F8F6-D8FF-91AD-8B3E-A27D24BC3A4C}"/>
              </a:ext>
            </a:extLst>
          </p:cNvPr>
          <p:cNvGrpSpPr/>
          <p:nvPr/>
        </p:nvGrpSpPr>
        <p:grpSpPr>
          <a:xfrm>
            <a:off x="6314686" y="4655270"/>
            <a:ext cx="4709467" cy="1752904"/>
            <a:chOff x="6314686" y="4896570"/>
            <a:chExt cx="4709467" cy="1752904"/>
          </a:xfrm>
        </p:grpSpPr>
        <p:sp>
          <p:nvSpPr>
            <p:cNvPr id="12" name="Rectangle 11">
              <a:extLst>
                <a:ext uri="{FF2B5EF4-FFF2-40B4-BE49-F238E27FC236}">
                  <a16:creationId xmlns:a16="http://schemas.microsoft.com/office/drawing/2014/main" id="{23460B1E-CFC4-F66F-FECC-53AEA5229FE0}"/>
                </a:ext>
              </a:extLst>
            </p:cNvPr>
            <p:cNvSpPr/>
            <p:nvPr/>
          </p:nvSpPr>
          <p:spPr>
            <a:xfrm>
              <a:off x="6314686" y="4896570"/>
              <a:ext cx="4709467" cy="175290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A8710A7-98E8-840B-E39C-E9CDA62E4A48}"/>
                </a:ext>
              </a:extLst>
            </p:cNvPr>
            <p:cNvSpPr txBox="1"/>
            <p:nvPr/>
          </p:nvSpPr>
          <p:spPr>
            <a:xfrm>
              <a:off x="6578600" y="4982426"/>
              <a:ext cx="4003838" cy="1569660"/>
            </a:xfrm>
            <a:prstGeom prst="rect">
              <a:avLst/>
            </a:prstGeom>
            <a:noFill/>
          </p:spPr>
          <p:txBody>
            <a:bodyPr wrap="square" rtlCol="0">
              <a:spAutoFit/>
            </a:bodyPr>
            <a:lstStyle/>
            <a:p>
              <a:pPr algn="ctr"/>
              <a:r>
                <a:rPr lang="en-US" sz="3600" b="1" dirty="0">
                  <a:solidFill>
                    <a:schemeClr val="bg1"/>
                  </a:solidFill>
                  <a:latin typeface="Posterama" panose="020B0504020200020000" pitchFamily="34" charset="0"/>
                  <a:cs typeface="Posterama" panose="020B0504020200020000" pitchFamily="34" charset="0"/>
                </a:rPr>
                <a:t>Part IV</a:t>
              </a:r>
            </a:p>
            <a:p>
              <a:pPr algn="ctr"/>
              <a:r>
                <a:rPr lang="en-US" sz="3000" i="1" dirty="0">
                  <a:solidFill>
                    <a:schemeClr val="bg1"/>
                  </a:solidFill>
                  <a:latin typeface="Posterama" panose="020B0504020200020000" pitchFamily="34" charset="0"/>
                  <a:cs typeface="Posterama" panose="020B0504020200020000" pitchFamily="34" charset="0"/>
                </a:rPr>
                <a:t>Common pitfalls and ways forward</a:t>
              </a:r>
            </a:p>
          </p:txBody>
        </p:sp>
      </p:grpSp>
    </p:spTree>
    <p:extLst>
      <p:ext uri="{BB962C8B-B14F-4D97-AF65-F5344CB8AC3E}">
        <p14:creationId xmlns:p14="http://schemas.microsoft.com/office/powerpoint/2010/main" val="2917149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pic>
        <p:nvPicPr>
          <p:cNvPr id="3" name="Picture 2" descr="A screenshot of a computer&#10;&#10;Description automatically generated">
            <a:extLst>
              <a:ext uri="{FF2B5EF4-FFF2-40B4-BE49-F238E27FC236}">
                <a16:creationId xmlns:a16="http://schemas.microsoft.com/office/drawing/2014/main" id="{CBCBE1CC-3F7B-A327-9E5B-B8923534AB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7173" y="1140767"/>
            <a:ext cx="5337654" cy="5689895"/>
          </a:xfrm>
          <a:prstGeom prst="rect">
            <a:avLst/>
          </a:prstGeom>
          <a:ln w="57150">
            <a:noFill/>
          </a:ln>
        </p:spPr>
      </p:pic>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30</a:t>
            </a:fld>
            <a:endParaRPr lang="en-US"/>
          </a:p>
        </p:txBody>
      </p:sp>
      <p:grpSp>
        <p:nvGrpSpPr>
          <p:cNvPr id="11" name="Group 10">
            <a:extLst>
              <a:ext uri="{FF2B5EF4-FFF2-40B4-BE49-F238E27FC236}">
                <a16:creationId xmlns:a16="http://schemas.microsoft.com/office/drawing/2014/main" id="{51A0D637-1338-B243-303B-8C59A3C8AC2C}"/>
              </a:ext>
            </a:extLst>
          </p:cNvPr>
          <p:cNvGrpSpPr/>
          <p:nvPr/>
        </p:nvGrpSpPr>
        <p:grpSpPr>
          <a:xfrm>
            <a:off x="1" y="246465"/>
            <a:ext cx="8083897" cy="894303"/>
            <a:chOff x="1" y="246465"/>
            <a:chExt cx="8083897" cy="894303"/>
          </a:xfrm>
        </p:grpSpPr>
        <p:grpSp>
          <p:nvGrpSpPr>
            <p:cNvPr id="12" name="Group 11">
              <a:extLst>
                <a:ext uri="{FF2B5EF4-FFF2-40B4-BE49-F238E27FC236}">
                  <a16:creationId xmlns:a16="http://schemas.microsoft.com/office/drawing/2014/main" id="{ADA14355-4946-3903-27DD-6F359C6BE9A1}"/>
                </a:ext>
              </a:extLst>
            </p:cNvPr>
            <p:cNvGrpSpPr/>
            <p:nvPr/>
          </p:nvGrpSpPr>
          <p:grpSpPr>
            <a:xfrm>
              <a:off x="1" y="246465"/>
              <a:ext cx="8083897" cy="894303"/>
              <a:chOff x="0" y="457200"/>
              <a:chExt cx="8083897" cy="894303"/>
            </a:xfrm>
          </p:grpSpPr>
          <p:sp>
            <p:nvSpPr>
              <p:cNvPr id="14" name="Rectangle 13">
                <a:extLst>
                  <a:ext uri="{FF2B5EF4-FFF2-40B4-BE49-F238E27FC236}">
                    <a16:creationId xmlns:a16="http://schemas.microsoft.com/office/drawing/2014/main" id="{77EB3639-2786-D281-91CC-79EB120EB8C1}"/>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8F4BA06-800E-84C6-C219-662E3893E613}"/>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B7FC17A-DB0A-DCBF-116A-E8472C8310F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16" name="TextBox 15">
            <a:extLst>
              <a:ext uri="{FF2B5EF4-FFF2-40B4-BE49-F238E27FC236}">
                <a16:creationId xmlns:a16="http://schemas.microsoft.com/office/drawing/2014/main" id="{14213AD7-4171-1090-B2FF-F53BEFB90011}"/>
              </a:ext>
            </a:extLst>
          </p:cNvPr>
          <p:cNvSpPr txBox="1"/>
          <p:nvPr/>
        </p:nvSpPr>
        <p:spPr>
          <a:xfrm>
            <a:off x="8907177" y="6033183"/>
            <a:ext cx="2275582" cy="646331"/>
          </a:xfrm>
          <a:prstGeom prst="rect">
            <a:avLst/>
          </a:prstGeom>
          <a:noFill/>
        </p:spPr>
        <p:txBody>
          <a:bodyPr wrap="square" rtlCol="0">
            <a:spAutoFit/>
          </a:bodyPr>
          <a:lstStyle/>
          <a:p>
            <a:pPr algn="r"/>
            <a:r>
              <a:rPr lang="en-US" sz="1200" dirty="0"/>
              <a:t>FIA Database Description and User Guide for Phase 2 (version 9.0.1), 2021</a:t>
            </a:r>
          </a:p>
        </p:txBody>
      </p:sp>
      <p:sp>
        <p:nvSpPr>
          <p:cNvPr id="2" name="TextBox 1">
            <a:extLst>
              <a:ext uri="{FF2B5EF4-FFF2-40B4-BE49-F238E27FC236}">
                <a16:creationId xmlns:a16="http://schemas.microsoft.com/office/drawing/2014/main" id="{A5606147-0C41-52A6-C8B5-C384D0742E2C}"/>
              </a:ext>
            </a:extLst>
          </p:cNvPr>
          <p:cNvSpPr txBox="1"/>
          <p:nvPr/>
        </p:nvSpPr>
        <p:spPr>
          <a:xfrm>
            <a:off x="320710" y="1601008"/>
            <a:ext cx="3581103" cy="769441"/>
          </a:xfrm>
          <a:prstGeom prst="rect">
            <a:avLst/>
          </a:prstGeom>
          <a:noFill/>
        </p:spPr>
        <p:txBody>
          <a:bodyPr wrap="square" rtlCol="0">
            <a:spAutoFit/>
          </a:bodyPr>
          <a:lstStyle/>
          <a:p>
            <a:r>
              <a:rPr lang="en-US" sz="2200" b="1" i="1" dirty="0"/>
              <a:t>Example table relationships, </a:t>
            </a:r>
          </a:p>
          <a:p>
            <a:r>
              <a:rPr lang="en-US" sz="2200" dirty="0"/>
              <a:t>visualized from FIA:</a:t>
            </a:r>
          </a:p>
        </p:txBody>
      </p:sp>
    </p:spTree>
    <p:extLst>
      <p:ext uri="{BB962C8B-B14F-4D97-AF65-F5344CB8AC3E}">
        <p14:creationId xmlns:p14="http://schemas.microsoft.com/office/powerpoint/2010/main" val="1728749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pic>
        <p:nvPicPr>
          <p:cNvPr id="3" name="Picture 2" descr="A screenshot of a computer&#10;&#10;Description automatically generated">
            <a:extLst>
              <a:ext uri="{FF2B5EF4-FFF2-40B4-BE49-F238E27FC236}">
                <a16:creationId xmlns:a16="http://schemas.microsoft.com/office/drawing/2014/main" id="{CBCBE1CC-3F7B-A327-9E5B-B8923534AB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7173" y="1140767"/>
            <a:ext cx="5337654" cy="5689895"/>
          </a:xfrm>
          <a:prstGeom prst="rect">
            <a:avLst/>
          </a:prstGeom>
          <a:ln w="57150">
            <a:noFill/>
          </a:ln>
        </p:spPr>
      </p:pic>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31</a:t>
            </a:fld>
            <a:endParaRPr lang="en-US"/>
          </a:p>
        </p:txBody>
      </p:sp>
      <p:grpSp>
        <p:nvGrpSpPr>
          <p:cNvPr id="11" name="Group 10">
            <a:extLst>
              <a:ext uri="{FF2B5EF4-FFF2-40B4-BE49-F238E27FC236}">
                <a16:creationId xmlns:a16="http://schemas.microsoft.com/office/drawing/2014/main" id="{51A0D637-1338-B243-303B-8C59A3C8AC2C}"/>
              </a:ext>
            </a:extLst>
          </p:cNvPr>
          <p:cNvGrpSpPr/>
          <p:nvPr/>
        </p:nvGrpSpPr>
        <p:grpSpPr>
          <a:xfrm>
            <a:off x="1" y="246465"/>
            <a:ext cx="8083897" cy="894303"/>
            <a:chOff x="1" y="246465"/>
            <a:chExt cx="8083897" cy="894303"/>
          </a:xfrm>
        </p:grpSpPr>
        <p:grpSp>
          <p:nvGrpSpPr>
            <p:cNvPr id="12" name="Group 11">
              <a:extLst>
                <a:ext uri="{FF2B5EF4-FFF2-40B4-BE49-F238E27FC236}">
                  <a16:creationId xmlns:a16="http://schemas.microsoft.com/office/drawing/2014/main" id="{ADA14355-4946-3903-27DD-6F359C6BE9A1}"/>
                </a:ext>
              </a:extLst>
            </p:cNvPr>
            <p:cNvGrpSpPr/>
            <p:nvPr/>
          </p:nvGrpSpPr>
          <p:grpSpPr>
            <a:xfrm>
              <a:off x="1" y="246465"/>
              <a:ext cx="8083897" cy="894303"/>
              <a:chOff x="0" y="457200"/>
              <a:chExt cx="8083897" cy="894303"/>
            </a:xfrm>
          </p:grpSpPr>
          <p:sp>
            <p:nvSpPr>
              <p:cNvPr id="14" name="Rectangle 13">
                <a:extLst>
                  <a:ext uri="{FF2B5EF4-FFF2-40B4-BE49-F238E27FC236}">
                    <a16:creationId xmlns:a16="http://schemas.microsoft.com/office/drawing/2014/main" id="{77EB3639-2786-D281-91CC-79EB120EB8C1}"/>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8F4BA06-800E-84C6-C219-662E3893E613}"/>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B7FC17A-DB0A-DCBF-116A-E8472C8310F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16" name="TextBox 15">
            <a:extLst>
              <a:ext uri="{FF2B5EF4-FFF2-40B4-BE49-F238E27FC236}">
                <a16:creationId xmlns:a16="http://schemas.microsoft.com/office/drawing/2014/main" id="{14213AD7-4171-1090-B2FF-F53BEFB90011}"/>
              </a:ext>
            </a:extLst>
          </p:cNvPr>
          <p:cNvSpPr txBox="1"/>
          <p:nvPr/>
        </p:nvSpPr>
        <p:spPr>
          <a:xfrm>
            <a:off x="8907177" y="6033183"/>
            <a:ext cx="2275582" cy="646331"/>
          </a:xfrm>
          <a:prstGeom prst="rect">
            <a:avLst/>
          </a:prstGeom>
          <a:noFill/>
        </p:spPr>
        <p:txBody>
          <a:bodyPr wrap="square" rtlCol="0">
            <a:spAutoFit/>
          </a:bodyPr>
          <a:lstStyle/>
          <a:p>
            <a:pPr algn="r"/>
            <a:r>
              <a:rPr lang="en-US" sz="1200" dirty="0"/>
              <a:t>FIA Database Description and User Guide for Phase 2 (version 9.0.1), 2021</a:t>
            </a:r>
          </a:p>
        </p:txBody>
      </p:sp>
      <p:grpSp>
        <p:nvGrpSpPr>
          <p:cNvPr id="2" name="Group 1">
            <a:extLst>
              <a:ext uri="{FF2B5EF4-FFF2-40B4-BE49-F238E27FC236}">
                <a16:creationId xmlns:a16="http://schemas.microsoft.com/office/drawing/2014/main" id="{BB6A864F-81D7-A5FE-C09C-431D7307B055}"/>
              </a:ext>
            </a:extLst>
          </p:cNvPr>
          <p:cNvGrpSpPr/>
          <p:nvPr/>
        </p:nvGrpSpPr>
        <p:grpSpPr>
          <a:xfrm>
            <a:off x="394336" y="2304649"/>
            <a:ext cx="3679772" cy="584775"/>
            <a:chOff x="-1173895" y="2180904"/>
            <a:chExt cx="3679772" cy="584775"/>
          </a:xfrm>
        </p:grpSpPr>
        <p:cxnSp>
          <p:nvCxnSpPr>
            <p:cNvPr id="5" name="Straight Arrow Connector 4">
              <a:extLst>
                <a:ext uri="{FF2B5EF4-FFF2-40B4-BE49-F238E27FC236}">
                  <a16:creationId xmlns:a16="http://schemas.microsoft.com/office/drawing/2014/main" id="{AA5B75A9-D233-DFE2-CC7A-8308A2C7F3A3}"/>
                </a:ext>
              </a:extLst>
            </p:cNvPr>
            <p:cNvCxnSpPr>
              <a:cxnSpLocks/>
              <a:stCxn id="6" idx="3"/>
            </p:cNvCxnSpPr>
            <p:nvPr/>
          </p:nvCxnSpPr>
          <p:spPr>
            <a:xfrm>
              <a:off x="1495690" y="2473292"/>
              <a:ext cx="1010187"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736326-0F2C-2AD9-404C-C9FD927DF2E3}"/>
                </a:ext>
              </a:extLst>
            </p:cNvPr>
            <p:cNvSpPr txBox="1"/>
            <p:nvPr/>
          </p:nvSpPr>
          <p:spPr>
            <a:xfrm>
              <a:off x="-1173895" y="2180904"/>
              <a:ext cx="2669585" cy="584775"/>
            </a:xfrm>
            <a:prstGeom prst="rect">
              <a:avLst/>
            </a:prstGeom>
            <a:noFill/>
          </p:spPr>
          <p:txBody>
            <a:bodyPr wrap="square" rtlCol="0">
              <a:spAutoFit/>
            </a:bodyPr>
            <a:lstStyle/>
            <a:p>
              <a:pPr algn="r"/>
              <a:r>
                <a:rPr lang="en-US" sz="1600" b="1" dirty="0"/>
                <a:t>Data tables (boxes with blue headings)</a:t>
              </a:r>
            </a:p>
          </p:txBody>
        </p:sp>
      </p:grpSp>
      <p:grpSp>
        <p:nvGrpSpPr>
          <p:cNvPr id="25" name="Group 24">
            <a:extLst>
              <a:ext uri="{FF2B5EF4-FFF2-40B4-BE49-F238E27FC236}">
                <a16:creationId xmlns:a16="http://schemas.microsoft.com/office/drawing/2014/main" id="{899FC588-8B16-3244-9C84-FA24C9089D0D}"/>
              </a:ext>
            </a:extLst>
          </p:cNvPr>
          <p:cNvGrpSpPr/>
          <p:nvPr/>
        </p:nvGrpSpPr>
        <p:grpSpPr>
          <a:xfrm>
            <a:off x="394336" y="3966801"/>
            <a:ext cx="3679772" cy="872036"/>
            <a:chOff x="394336" y="3966801"/>
            <a:chExt cx="3679772" cy="872036"/>
          </a:xfrm>
        </p:grpSpPr>
        <p:sp>
          <p:nvSpPr>
            <p:cNvPr id="9" name="TextBox 8">
              <a:extLst>
                <a:ext uri="{FF2B5EF4-FFF2-40B4-BE49-F238E27FC236}">
                  <a16:creationId xmlns:a16="http://schemas.microsoft.com/office/drawing/2014/main" id="{B1E9FE67-755E-01BD-BF6F-A51EB4586768}"/>
                </a:ext>
              </a:extLst>
            </p:cNvPr>
            <p:cNvSpPr txBox="1"/>
            <p:nvPr/>
          </p:nvSpPr>
          <p:spPr>
            <a:xfrm>
              <a:off x="394336" y="4110431"/>
              <a:ext cx="3455045" cy="584775"/>
            </a:xfrm>
            <a:prstGeom prst="rect">
              <a:avLst/>
            </a:prstGeom>
            <a:noFill/>
          </p:spPr>
          <p:txBody>
            <a:bodyPr wrap="square" rtlCol="0">
              <a:spAutoFit/>
            </a:bodyPr>
            <a:lstStyle/>
            <a:p>
              <a:pPr algn="r"/>
              <a:r>
                <a:rPr lang="en-US" sz="1600" b="1" dirty="0"/>
                <a:t>Data columns representing variables collected (black text within box)</a:t>
              </a:r>
            </a:p>
          </p:txBody>
        </p:sp>
        <p:sp>
          <p:nvSpPr>
            <p:cNvPr id="17" name="Left Brace 16">
              <a:extLst>
                <a:ext uri="{FF2B5EF4-FFF2-40B4-BE49-F238E27FC236}">
                  <a16:creationId xmlns:a16="http://schemas.microsoft.com/office/drawing/2014/main" id="{4600FB96-C6D4-EC4B-E2AF-E3125FCC0526}"/>
                </a:ext>
              </a:extLst>
            </p:cNvPr>
            <p:cNvSpPr/>
            <p:nvPr/>
          </p:nvSpPr>
          <p:spPr>
            <a:xfrm>
              <a:off x="3787338" y="3966801"/>
              <a:ext cx="286770" cy="872036"/>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2B28977-9405-06AD-712C-1B68F768BA4D}"/>
              </a:ext>
            </a:extLst>
          </p:cNvPr>
          <p:cNvGrpSpPr/>
          <p:nvPr/>
        </p:nvGrpSpPr>
        <p:grpSpPr>
          <a:xfrm>
            <a:off x="394336" y="4806277"/>
            <a:ext cx="5097779" cy="584775"/>
            <a:chOff x="394336" y="4806277"/>
            <a:chExt cx="5097779" cy="584775"/>
          </a:xfrm>
        </p:grpSpPr>
        <p:sp>
          <p:nvSpPr>
            <p:cNvPr id="18" name="TextBox 17">
              <a:extLst>
                <a:ext uri="{FF2B5EF4-FFF2-40B4-BE49-F238E27FC236}">
                  <a16:creationId xmlns:a16="http://schemas.microsoft.com/office/drawing/2014/main" id="{50BD0C25-7972-C7EE-330F-F03D5FD594CE}"/>
                </a:ext>
              </a:extLst>
            </p:cNvPr>
            <p:cNvSpPr txBox="1"/>
            <p:nvPr/>
          </p:nvSpPr>
          <p:spPr>
            <a:xfrm>
              <a:off x="394336" y="4806277"/>
              <a:ext cx="2988030" cy="584775"/>
            </a:xfrm>
            <a:prstGeom prst="rect">
              <a:avLst/>
            </a:prstGeom>
            <a:noFill/>
          </p:spPr>
          <p:txBody>
            <a:bodyPr wrap="square" rtlCol="0">
              <a:spAutoFit/>
            </a:bodyPr>
            <a:lstStyle/>
            <a:p>
              <a:pPr algn="r"/>
              <a:r>
                <a:rPr lang="en-US" sz="1600" b="1" dirty="0"/>
                <a:t>Linkages between distinct tables (red lines between boxes)</a:t>
              </a:r>
            </a:p>
          </p:txBody>
        </p:sp>
        <p:cxnSp>
          <p:nvCxnSpPr>
            <p:cNvPr id="20" name="Straight Arrow Connector 19">
              <a:extLst>
                <a:ext uri="{FF2B5EF4-FFF2-40B4-BE49-F238E27FC236}">
                  <a16:creationId xmlns:a16="http://schemas.microsoft.com/office/drawing/2014/main" id="{1EC6A014-B38A-3B3F-3216-6CAB1B72E49F}"/>
                </a:ext>
              </a:extLst>
            </p:cNvPr>
            <p:cNvCxnSpPr>
              <a:cxnSpLocks/>
            </p:cNvCxnSpPr>
            <p:nvPr/>
          </p:nvCxnSpPr>
          <p:spPr>
            <a:xfrm>
              <a:off x="3337560" y="5098665"/>
              <a:ext cx="2154555"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7E65C17B-EB45-B59A-0F7D-D278DE0039EF}"/>
              </a:ext>
            </a:extLst>
          </p:cNvPr>
          <p:cNvSpPr txBox="1"/>
          <p:nvPr/>
        </p:nvSpPr>
        <p:spPr>
          <a:xfrm>
            <a:off x="8764827" y="2889424"/>
            <a:ext cx="2417445" cy="1785104"/>
          </a:xfrm>
          <a:prstGeom prst="rect">
            <a:avLst/>
          </a:prstGeom>
          <a:noFill/>
        </p:spPr>
        <p:txBody>
          <a:bodyPr wrap="square" rtlCol="0">
            <a:spAutoFit/>
          </a:bodyPr>
          <a:lstStyle/>
          <a:p>
            <a:pPr algn="ctr"/>
            <a:r>
              <a:rPr lang="en-US" sz="2000" b="1" dirty="0"/>
              <a:t>REMINDER</a:t>
            </a:r>
            <a:r>
              <a:rPr lang="en-US" b="1" dirty="0"/>
              <a:t>!</a:t>
            </a:r>
          </a:p>
          <a:p>
            <a:pPr algn="ctr"/>
            <a:r>
              <a:rPr lang="en-US" dirty="0"/>
              <a:t>This is a subset of all available information! There are 50+ tables per state and several reference tables.</a:t>
            </a:r>
          </a:p>
        </p:txBody>
      </p:sp>
    </p:spTree>
    <p:extLst>
      <p:ext uri="{BB962C8B-B14F-4D97-AF65-F5344CB8AC3E}">
        <p14:creationId xmlns:p14="http://schemas.microsoft.com/office/powerpoint/2010/main" val="77448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18A174-D451-733E-914E-F57B1CE42A23}"/>
              </a:ext>
            </a:extLst>
          </p:cNvPr>
          <p:cNvSpPr txBox="1"/>
          <p:nvPr/>
        </p:nvSpPr>
        <p:spPr>
          <a:xfrm>
            <a:off x="320710" y="663714"/>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FIA Data Table Structure</a:t>
            </a:r>
          </a:p>
        </p:txBody>
      </p:sp>
      <p:pic>
        <p:nvPicPr>
          <p:cNvPr id="3" name="Picture 2" descr="A screenshot of a computer&#10;&#10;Description automatically generated">
            <a:extLst>
              <a:ext uri="{FF2B5EF4-FFF2-40B4-BE49-F238E27FC236}">
                <a16:creationId xmlns:a16="http://schemas.microsoft.com/office/drawing/2014/main" id="{CBCBE1CC-3F7B-A327-9E5B-B8923534AB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7173" y="1140767"/>
            <a:ext cx="5337654" cy="5689895"/>
          </a:xfrm>
          <a:prstGeom prst="rect">
            <a:avLst/>
          </a:prstGeom>
          <a:ln w="57150">
            <a:noFill/>
          </a:ln>
        </p:spPr>
      </p:pic>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32</a:t>
            </a:fld>
            <a:endParaRPr lang="en-US"/>
          </a:p>
        </p:txBody>
      </p:sp>
      <p:grpSp>
        <p:nvGrpSpPr>
          <p:cNvPr id="11" name="Group 10">
            <a:extLst>
              <a:ext uri="{FF2B5EF4-FFF2-40B4-BE49-F238E27FC236}">
                <a16:creationId xmlns:a16="http://schemas.microsoft.com/office/drawing/2014/main" id="{51A0D637-1338-B243-303B-8C59A3C8AC2C}"/>
              </a:ext>
            </a:extLst>
          </p:cNvPr>
          <p:cNvGrpSpPr/>
          <p:nvPr/>
        </p:nvGrpSpPr>
        <p:grpSpPr>
          <a:xfrm>
            <a:off x="1" y="246465"/>
            <a:ext cx="8083897" cy="894303"/>
            <a:chOff x="1" y="246465"/>
            <a:chExt cx="8083897" cy="894303"/>
          </a:xfrm>
        </p:grpSpPr>
        <p:grpSp>
          <p:nvGrpSpPr>
            <p:cNvPr id="12" name="Group 11">
              <a:extLst>
                <a:ext uri="{FF2B5EF4-FFF2-40B4-BE49-F238E27FC236}">
                  <a16:creationId xmlns:a16="http://schemas.microsoft.com/office/drawing/2014/main" id="{ADA14355-4946-3903-27DD-6F359C6BE9A1}"/>
                </a:ext>
              </a:extLst>
            </p:cNvPr>
            <p:cNvGrpSpPr/>
            <p:nvPr/>
          </p:nvGrpSpPr>
          <p:grpSpPr>
            <a:xfrm>
              <a:off x="1" y="246465"/>
              <a:ext cx="8083897" cy="894303"/>
              <a:chOff x="0" y="457200"/>
              <a:chExt cx="8083897" cy="894303"/>
            </a:xfrm>
          </p:grpSpPr>
          <p:sp>
            <p:nvSpPr>
              <p:cNvPr id="14" name="Rectangle 13">
                <a:extLst>
                  <a:ext uri="{FF2B5EF4-FFF2-40B4-BE49-F238E27FC236}">
                    <a16:creationId xmlns:a16="http://schemas.microsoft.com/office/drawing/2014/main" id="{77EB3639-2786-D281-91CC-79EB120EB8C1}"/>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8F4BA06-800E-84C6-C219-662E3893E613}"/>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4B7FC17A-DB0A-DCBF-116A-E8472C8310F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16" name="TextBox 15">
            <a:extLst>
              <a:ext uri="{FF2B5EF4-FFF2-40B4-BE49-F238E27FC236}">
                <a16:creationId xmlns:a16="http://schemas.microsoft.com/office/drawing/2014/main" id="{14213AD7-4171-1090-B2FF-F53BEFB90011}"/>
              </a:ext>
            </a:extLst>
          </p:cNvPr>
          <p:cNvSpPr txBox="1"/>
          <p:nvPr/>
        </p:nvSpPr>
        <p:spPr>
          <a:xfrm>
            <a:off x="8907177" y="6033183"/>
            <a:ext cx="2275582" cy="646331"/>
          </a:xfrm>
          <a:prstGeom prst="rect">
            <a:avLst/>
          </a:prstGeom>
          <a:noFill/>
        </p:spPr>
        <p:txBody>
          <a:bodyPr wrap="square" rtlCol="0">
            <a:spAutoFit/>
          </a:bodyPr>
          <a:lstStyle/>
          <a:p>
            <a:pPr algn="r"/>
            <a:r>
              <a:rPr lang="en-US" sz="1200" dirty="0"/>
              <a:t>FIA Database Description and User Guide for Phase 2 (version 9.0.1), 2021</a:t>
            </a:r>
          </a:p>
        </p:txBody>
      </p:sp>
      <p:grpSp>
        <p:nvGrpSpPr>
          <p:cNvPr id="35" name="Group 34">
            <a:extLst>
              <a:ext uri="{FF2B5EF4-FFF2-40B4-BE49-F238E27FC236}">
                <a16:creationId xmlns:a16="http://schemas.microsoft.com/office/drawing/2014/main" id="{F99CF62A-7698-5D0C-90DF-E4AD86A7E772}"/>
              </a:ext>
            </a:extLst>
          </p:cNvPr>
          <p:cNvGrpSpPr/>
          <p:nvPr/>
        </p:nvGrpSpPr>
        <p:grpSpPr>
          <a:xfrm>
            <a:off x="7957226" y="3888445"/>
            <a:ext cx="1402913" cy="1215691"/>
            <a:chOff x="7957226" y="3888445"/>
            <a:chExt cx="1402913" cy="1215691"/>
          </a:xfrm>
        </p:grpSpPr>
        <p:grpSp>
          <p:nvGrpSpPr>
            <p:cNvPr id="20" name="Group 19">
              <a:extLst>
                <a:ext uri="{FF2B5EF4-FFF2-40B4-BE49-F238E27FC236}">
                  <a16:creationId xmlns:a16="http://schemas.microsoft.com/office/drawing/2014/main" id="{1D8AF192-FC91-F286-8EC3-6EE0B65A54FA}"/>
                </a:ext>
              </a:extLst>
            </p:cNvPr>
            <p:cNvGrpSpPr/>
            <p:nvPr/>
          </p:nvGrpSpPr>
          <p:grpSpPr>
            <a:xfrm>
              <a:off x="8279017" y="3888445"/>
              <a:ext cx="1081122" cy="1215691"/>
              <a:chOff x="8083899" y="3415868"/>
              <a:chExt cx="1081122" cy="1215691"/>
            </a:xfrm>
          </p:grpSpPr>
          <p:sp>
            <p:nvSpPr>
              <p:cNvPr id="5" name="Rectangle 4">
                <a:extLst>
                  <a:ext uri="{FF2B5EF4-FFF2-40B4-BE49-F238E27FC236}">
                    <a16:creationId xmlns:a16="http://schemas.microsoft.com/office/drawing/2014/main" id="{FB5D6E3C-FBBC-DACD-EA34-FE83471D41F8}"/>
                  </a:ext>
                </a:extLst>
              </p:cNvPr>
              <p:cNvSpPr/>
              <p:nvPr/>
            </p:nvSpPr>
            <p:spPr>
              <a:xfrm>
                <a:off x="8083899" y="3429000"/>
                <a:ext cx="1081122" cy="1202559"/>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8B514B-450A-F422-914E-4A6B069B0672}"/>
                  </a:ext>
                </a:extLst>
              </p:cNvPr>
              <p:cNvSpPr/>
              <p:nvPr/>
            </p:nvSpPr>
            <p:spPr>
              <a:xfrm>
                <a:off x="8110483" y="3457904"/>
                <a:ext cx="1037020" cy="129628"/>
              </a:xfrm>
              <a:prstGeom prst="rect">
                <a:avLst/>
              </a:prstGeom>
              <a:solidFill>
                <a:srgbClr val="00008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B1F8FC-3857-B6D2-92B1-1CB5C21B6B3F}"/>
                  </a:ext>
                </a:extLst>
              </p:cNvPr>
              <p:cNvSpPr txBox="1"/>
              <p:nvPr/>
            </p:nvSpPr>
            <p:spPr>
              <a:xfrm>
                <a:off x="8092971" y="3415868"/>
                <a:ext cx="921407" cy="215444"/>
              </a:xfrm>
              <a:prstGeom prst="rect">
                <a:avLst/>
              </a:prstGeom>
              <a:noFill/>
            </p:spPr>
            <p:txBody>
              <a:bodyPr wrap="square" rtlCol="0">
                <a:spAutoFit/>
              </a:bodyPr>
              <a:lstStyle/>
              <a:p>
                <a:r>
                  <a:rPr lang="en-US" sz="800" b="1" dirty="0">
                    <a:solidFill>
                      <a:schemeClr val="bg1"/>
                    </a:solidFill>
                  </a:rPr>
                  <a:t>REF_SPECIES</a:t>
                </a:r>
              </a:p>
            </p:txBody>
          </p:sp>
        </p:grpSp>
        <p:cxnSp>
          <p:nvCxnSpPr>
            <p:cNvPr id="23" name="Straight Connector 22">
              <a:extLst>
                <a:ext uri="{FF2B5EF4-FFF2-40B4-BE49-F238E27FC236}">
                  <a16:creationId xmlns:a16="http://schemas.microsoft.com/office/drawing/2014/main" id="{53C71C7C-D662-1830-2137-2683DDC447CF}"/>
                </a:ext>
              </a:extLst>
            </p:cNvPr>
            <p:cNvCxnSpPr>
              <a:cxnSpLocks/>
            </p:cNvCxnSpPr>
            <p:nvPr/>
          </p:nvCxnSpPr>
          <p:spPr>
            <a:xfrm>
              <a:off x="7957226" y="5097293"/>
              <a:ext cx="201038" cy="0"/>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E8AB7A-EBB0-3B76-502D-E30521028120}"/>
                </a:ext>
              </a:extLst>
            </p:cNvPr>
            <p:cNvCxnSpPr>
              <a:cxnSpLocks/>
            </p:cNvCxnSpPr>
            <p:nvPr/>
          </p:nvCxnSpPr>
          <p:spPr>
            <a:xfrm flipV="1">
              <a:off x="8158264" y="4173449"/>
              <a:ext cx="0" cy="930687"/>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EC7B96-C869-66C6-6B09-41E8FE5F1947}"/>
                </a:ext>
              </a:extLst>
            </p:cNvPr>
            <p:cNvCxnSpPr>
              <a:cxnSpLocks/>
            </p:cNvCxnSpPr>
            <p:nvPr/>
          </p:nvCxnSpPr>
          <p:spPr>
            <a:xfrm>
              <a:off x="8158264" y="4173449"/>
              <a:ext cx="44666" cy="0"/>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869700-38C5-BEED-B9ED-F9E3FF969394}"/>
                </a:ext>
              </a:extLst>
            </p:cNvPr>
            <p:cNvCxnSpPr>
              <a:cxnSpLocks/>
            </p:cNvCxnSpPr>
            <p:nvPr/>
          </p:nvCxnSpPr>
          <p:spPr>
            <a:xfrm flipV="1">
              <a:off x="8162074" y="4122420"/>
              <a:ext cx="37046" cy="47219"/>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68FABC-F993-30AF-41F1-72DB17606C2D}"/>
                </a:ext>
              </a:extLst>
            </p:cNvPr>
            <p:cNvCxnSpPr>
              <a:cxnSpLocks/>
            </p:cNvCxnSpPr>
            <p:nvPr/>
          </p:nvCxnSpPr>
          <p:spPr>
            <a:xfrm>
              <a:off x="8165884" y="4179570"/>
              <a:ext cx="37046" cy="47219"/>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3765AEA-B8BF-3D18-2BB9-6AF78739CFD4}"/>
                </a:ext>
              </a:extLst>
            </p:cNvPr>
            <p:cNvSpPr txBox="1"/>
            <p:nvPr/>
          </p:nvSpPr>
          <p:spPr>
            <a:xfrm>
              <a:off x="8256803" y="4087237"/>
              <a:ext cx="500824" cy="184666"/>
            </a:xfrm>
            <a:prstGeom prst="rect">
              <a:avLst/>
            </a:prstGeom>
            <a:noFill/>
          </p:spPr>
          <p:txBody>
            <a:bodyPr wrap="square" rtlCol="0">
              <a:spAutoFit/>
            </a:bodyPr>
            <a:lstStyle/>
            <a:p>
              <a:r>
                <a:rPr lang="en-US" sz="600" b="1" dirty="0"/>
                <a:t>SPCD</a:t>
              </a:r>
            </a:p>
          </p:txBody>
        </p:sp>
      </p:grpSp>
      <p:cxnSp>
        <p:nvCxnSpPr>
          <p:cNvPr id="36" name="Straight Connector 35">
            <a:extLst>
              <a:ext uri="{FF2B5EF4-FFF2-40B4-BE49-F238E27FC236}">
                <a16:creationId xmlns:a16="http://schemas.microsoft.com/office/drawing/2014/main" id="{2665139A-CCA8-AED1-09D6-9E38BE19B0E4}"/>
              </a:ext>
            </a:extLst>
          </p:cNvPr>
          <p:cNvCxnSpPr>
            <a:cxnSpLocks/>
          </p:cNvCxnSpPr>
          <p:nvPr/>
        </p:nvCxnSpPr>
        <p:spPr>
          <a:xfrm flipV="1">
            <a:off x="8154454" y="4122420"/>
            <a:ext cx="37046" cy="47219"/>
          </a:xfrm>
          <a:prstGeom prst="line">
            <a:avLst/>
          </a:prstGeom>
          <a:ln w="12700">
            <a:solidFill>
              <a:srgbClr val="FF2E2E"/>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A7E7C28-6EC5-6807-2729-006C15575AE9}"/>
              </a:ext>
            </a:extLst>
          </p:cNvPr>
          <p:cNvGrpSpPr/>
          <p:nvPr/>
        </p:nvGrpSpPr>
        <p:grpSpPr>
          <a:xfrm>
            <a:off x="4071555" y="3697890"/>
            <a:ext cx="3776169" cy="3049751"/>
            <a:chOff x="4071555" y="3697890"/>
            <a:chExt cx="3776169" cy="3049751"/>
          </a:xfrm>
        </p:grpSpPr>
        <p:sp>
          <p:nvSpPr>
            <p:cNvPr id="2" name="Rectangle 1">
              <a:extLst>
                <a:ext uri="{FF2B5EF4-FFF2-40B4-BE49-F238E27FC236}">
                  <a16:creationId xmlns:a16="http://schemas.microsoft.com/office/drawing/2014/main" id="{2C58F73B-DFCD-E31C-D292-A1DAF189C5CC}"/>
                </a:ext>
              </a:extLst>
            </p:cNvPr>
            <p:cNvSpPr/>
            <p:nvPr/>
          </p:nvSpPr>
          <p:spPr>
            <a:xfrm>
              <a:off x="5538952" y="4750676"/>
              <a:ext cx="966951" cy="9665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4A82091-04D6-AD1C-F3AC-EA84C1C39391}"/>
                </a:ext>
              </a:extLst>
            </p:cNvPr>
            <p:cNvSpPr/>
            <p:nvPr/>
          </p:nvSpPr>
          <p:spPr>
            <a:xfrm>
              <a:off x="6591738" y="3697890"/>
              <a:ext cx="1255986" cy="3049751"/>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3E91674-E408-D213-2FF5-124F2F22310F}"/>
                </a:ext>
              </a:extLst>
            </p:cNvPr>
            <p:cNvSpPr/>
            <p:nvPr/>
          </p:nvSpPr>
          <p:spPr>
            <a:xfrm>
              <a:off x="4071555" y="5233954"/>
              <a:ext cx="1296356" cy="1377581"/>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6B9481FB-FE5A-AADE-1612-7A34B58A96AA}"/>
              </a:ext>
            </a:extLst>
          </p:cNvPr>
          <p:cNvSpPr/>
          <p:nvPr/>
        </p:nvSpPr>
        <p:spPr>
          <a:xfrm>
            <a:off x="5538951" y="5785600"/>
            <a:ext cx="981611" cy="962041"/>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18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33</a:t>
            </a:fld>
            <a:endParaRPr lang="en-US"/>
          </a:p>
        </p:txBody>
      </p:sp>
      <p:pic>
        <p:nvPicPr>
          <p:cNvPr id="10" name="Picture 9">
            <a:extLst>
              <a:ext uri="{FF2B5EF4-FFF2-40B4-BE49-F238E27FC236}">
                <a16:creationId xmlns:a16="http://schemas.microsoft.com/office/drawing/2014/main" id="{D39ABF5D-E12A-A9C0-746F-574926CB2D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7256" y="1190108"/>
            <a:ext cx="6914208" cy="5531367"/>
          </a:xfrm>
          <a:prstGeom prst="rect">
            <a:avLst/>
          </a:prstGeom>
        </p:spPr>
      </p:pic>
      <p:sp>
        <p:nvSpPr>
          <p:cNvPr id="9" name="TextBox 8">
            <a:extLst>
              <a:ext uri="{FF2B5EF4-FFF2-40B4-BE49-F238E27FC236}">
                <a16:creationId xmlns:a16="http://schemas.microsoft.com/office/drawing/2014/main" id="{9592425A-1A99-C8AA-A1D8-E03AFBC312D3}"/>
              </a:ext>
            </a:extLst>
          </p:cNvPr>
          <p:cNvSpPr txBox="1"/>
          <p:nvPr/>
        </p:nvSpPr>
        <p:spPr>
          <a:xfrm>
            <a:off x="8844409" y="6033184"/>
            <a:ext cx="2275582" cy="646331"/>
          </a:xfrm>
          <a:prstGeom prst="rect">
            <a:avLst/>
          </a:prstGeom>
          <a:noFill/>
        </p:spPr>
        <p:txBody>
          <a:bodyPr wrap="square" rtlCol="0">
            <a:spAutoFit/>
          </a:bodyPr>
          <a:lstStyle/>
          <a:p>
            <a:pPr algn="r"/>
            <a:r>
              <a:rPr lang="en-US" sz="1200" i="1" dirty="0"/>
              <a:t>Adapted from</a:t>
            </a:r>
            <a:r>
              <a:rPr lang="en-US" sz="1200" dirty="0"/>
              <a:t>: FIA Database Description and User Guide for Phase 2 (version 9.0.1), 2021</a:t>
            </a:r>
          </a:p>
        </p:txBody>
      </p:sp>
      <p:sp>
        <p:nvSpPr>
          <p:cNvPr id="11" name="TextBox 10">
            <a:extLst>
              <a:ext uri="{FF2B5EF4-FFF2-40B4-BE49-F238E27FC236}">
                <a16:creationId xmlns:a16="http://schemas.microsoft.com/office/drawing/2014/main" id="{193928BB-723A-75FC-BA3A-CA148B44F95E}"/>
              </a:ext>
            </a:extLst>
          </p:cNvPr>
          <p:cNvSpPr txBox="1"/>
          <p:nvPr/>
        </p:nvSpPr>
        <p:spPr>
          <a:xfrm>
            <a:off x="320711" y="1601008"/>
            <a:ext cx="2120738" cy="1107996"/>
          </a:xfrm>
          <a:prstGeom prst="rect">
            <a:avLst/>
          </a:prstGeom>
          <a:noFill/>
        </p:spPr>
        <p:txBody>
          <a:bodyPr wrap="square" rtlCol="0">
            <a:spAutoFit/>
          </a:bodyPr>
          <a:lstStyle/>
          <a:p>
            <a:r>
              <a:rPr lang="en-US" sz="2200" b="1" i="1" dirty="0"/>
              <a:t>Example table </a:t>
            </a:r>
          </a:p>
          <a:p>
            <a:r>
              <a:rPr lang="en-US" sz="2200" b="1" i="1" dirty="0"/>
              <a:t>relationships, </a:t>
            </a:r>
          </a:p>
          <a:p>
            <a:r>
              <a:rPr lang="en-US" sz="2200" dirty="0"/>
              <a:t>Simplified subset</a:t>
            </a:r>
          </a:p>
        </p:txBody>
      </p:sp>
    </p:spTree>
    <p:extLst>
      <p:ext uri="{BB962C8B-B14F-4D97-AF65-F5344CB8AC3E}">
        <p14:creationId xmlns:p14="http://schemas.microsoft.com/office/powerpoint/2010/main" val="3377368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34</a:t>
            </a:fld>
            <a:endParaRPr lang="en-US"/>
          </a:p>
        </p:txBody>
      </p:sp>
      <p:pic>
        <p:nvPicPr>
          <p:cNvPr id="10" name="Picture 9">
            <a:extLst>
              <a:ext uri="{FF2B5EF4-FFF2-40B4-BE49-F238E27FC236}">
                <a16:creationId xmlns:a16="http://schemas.microsoft.com/office/drawing/2014/main" id="{D39ABF5D-E12A-A9C0-746F-574926CB2D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7256" y="1190108"/>
            <a:ext cx="6914208" cy="5531367"/>
          </a:xfrm>
          <a:prstGeom prst="rect">
            <a:avLst/>
          </a:prstGeom>
        </p:spPr>
      </p:pic>
      <p:sp>
        <p:nvSpPr>
          <p:cNvPr id="9" name="TextBox 8">
            <a:extLst>
              <a:ext uri="{FF2B5EF4-FFF2-40B4-BE49-F238E27FC236}">
                <a16:creationId xmlns:a16="http://schemas.microsoft.com/office/drawing/2014/main" id="{9592425A-1A99-C8AA-A1D8-E03AFBC312D3}"/>
              </a:ext>
            </a:extLst>
          </p:cNvPr>
          <p:cNvSpPr txBox="1"/>
          <p:nvPr/>
        </p:nvSpPr>
        <p:spPr>
          <a:xfrm>
            <a:off x="8844409" y="6033184"/>
            <a:ext cx="2275582" cy="646331"/>
          </a:xfrm>
          <a:prstGeom prst="rect">
            <a:avLst/>
          </a:prstGeom>
          <a:noFill/>
        </p:spPr>
        <p:txBody>
          <a:bodyPr wrap="square" rtlCol="0">
            <a:spAutoFit/>
          </a:bodyPr>
          <a:lstStyle/>
          <a:p>
            <a:pPr algn="r"/>
            <a:r>
              <a:rPr lang="en-US" sz="1200" i="1" dirty="0"/>
              <a:t>Adapted from</a:t>
            </a:r>
            <a:r>
              <a:rPr lang="en-US" sz="1200" dirty="0"/>
              <a:t>: FIA Database Description and User Guide for Phase 2 (version 9.0.1), 2021</a:t>
            </a:r>
          </a:p>
        </p:txBody>
      </p:sp>
      <p:sp>
        <p:nvSpPr>
          <p:cNvPr id="3" name="Oval 2">
            <a:extLst>
              <a:ext uri="{FF2B5EF4-FFF2-40B4-BE49-F238E27FC236}">
                <a16:creationId xmlns:a16="http://schemas.microsoft.com/office/drawing/2014/main" id="{CA316525-E2AF-D62D-E34C-8373E38CA370}"/>
              </a:ext>
            </a:extLst>
          </p:cNvPr>
          <p:cNvSpPr/>
          <p:nvPr/>
        </p:nvSpPr>
        <p:spPr>
          <a:xfrm>
            <a:off x="3028949" y="2211705"/>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64180F-8798-5AF4-1F04-2A2D9DF219D1}"/>
              </a:ext>
            </a:extLst>
          </p:cNvPr>
          <p:cNvSpPr/>
          <p:nvPr/>
        </p:nvSpPr>
        <p:spPr>
          <a:xfrm>
            <a:off x="4695824" y="2554605"/>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D553013-DB48-5074-6634-622C995CF02A}"/>
              </a:ext>
            </a:extLst>
          </p:cNvPr>
          <p:cNvSpPr/>
          <p:nvPr/>
        </p:nvSpPr>
        <p:spPr>
          <a:xfrm>
            <a:off x="6456044" y="1706880"/>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DA0759-BE78-ED31-52D3-DB4E63B9BF0F}"/>
              </a:ext>
            </a:extLst>
          </p:cNvPr>
          <p:cNvSpPr/>
          <p:nvPr/>
        </p:nvSpPr>
        <p:spPr>
          <a:xfrm>
            <a:off x="6456044" y="4335780"/>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410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35</a:t>
            </a:fld>
            <a:endParaRPr lang="en-US"/>
          </a:p>
        </p:txBody>
      </p:sp>
      <p:pic>
        <p:nvPicPr>
          <p:cNvPr id="10" name="Picture 9">
            <a:extLst>
              <a:ext uri="{FF2B5EF4-FFF2-40B4-BE49-F238E27FC236}">
                <a16:creationId xmlns:a16="http://schemas.microsoft.com/office/drawing/2014/main" id="{D39ABF5D-E12A-A9C0-746F-574926CB2D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7256" y="1190108"/>
            <a:ext cx="6914208" cy="5531367"/>
          </a:xfrm>
          <a:prstGeom prst="rect">
            <a:avLst/>
          </a:prstGeom>
        </p:spPr>
      </p:pic>
      <p:sp>
        <p:nvSpPr>
          <p:cNvPr id="9" name="TextBox 8">
            <a:extLst>
              <a:ext uri="{FF2B5EF4-FFF2-40B4-BE49-F238E27FC236}">
                <a16:creationId xmlns:a16="http://schemas.microsoft.com/office/drawing/2014/main" id="{9592425A-1A99-C8AA-A1D8-E03AFBC312D3}"/>
              </a:ext>
            </a:extLst>
          </p:cNvPr>
          <p:cNvSpPr txBox="1"/>
          <p:nvPr/>
        </p:nvSpPr>
        <p:spPr>
          <a:xfrm>
            <a:off x="8844409" y="6033184"/>
            <a:ext cx="2275582" cy="646331"/>
          </a:xfrm>
          <a:prstGeom prst="rect">
            <a:avLst/>
          </a:prstGeom>
          <a:noFill/>
        </p:spPr>
        <p:txBody>
          <a:bodyPr wrap="square" rtlCol="0">
            <a:spAutoFit/>
          </a:bodyPr>
          <a:lstStyle/>
          <a:p>
            <a:pPr algn="r"/>
            <a:r>
              <a:rPr lang="en-US" sz="1200" i="1" dirty="0"/>
              <a:t>Adapted from</a:t>
            </a:r>
            <a:r>
              <a:rPr lang="en-US" sz="1200" dirty="0"/>
              <a:t>: FIA Database Description and User Guide for Phase 2 (version 9.0.1), 2021</a:t>
            </a:r>
          </a:p>
        </p:txBody>
      </p:sp>
      <p:sp>
        <p:nvSpPr>
          <p:cNvPr id="2" name="Oval 1">
            <a:extLst>
              <a:ext uri="{FF2B5EF4-FFF2-40B4-BE49-F238E27FC236}">
                <a16:creationId xmlns:a16="http://schemas.microsoft.com/office/drawing/2014/main" id="{9355FB4D-4EE4-9B75-0045-D1E309B500CF}"/>
              </a:ext>
            </a:extLst>
          </p:cNvPr>
          <p:cNvSpPr/>
          <p:nvPr/>
        </p:nvSpPr>
        <p:spPr>
          <a:xfrm>
            <a:off x="6469379" y="2874645"/>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977E8E2-5ED8-8767-FD78-90D131AEEE13}"/>
              </a:ext>
            </a:extLst>
          </p:cNvPr>
          <p:cNvSpPr/>
          <p:nvPr/>
        </p:nvSpPr>
        <p:spPr>
          <a:xfrm>
            <a:off x="6459832" y="5667892"/>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8DF3B6B-EFDA-AC27-EDFF-4F47F5F46139}"/>
              </a:ext>
            </a:extLst>
          </p:cNvPr>
          <p:cNvSpPr/>
          <p:nvPr/>
        </p:nvSpPr>
        <p:spPr>
          <a:xfrm>
            <a:off x="8161972" y="2312670"/>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27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36</a:t>
            </a:fld>
            <a:endParaRPr lang="en-US"/>
          </a:p>
        </p:txBody>
      </p:sp>
      <p:pic>
        <p:nvPicPr>
          <p:cNvPr id="10" name="Picture 9">
            <a:extLst>
              <a:ext uri="{FF2B5EF4-FFF2-40B4-BE49-F238E27FC236}">
                <a16:creationId xmlns:a16="http://schemas.microsoft.com/office/drawing/2014/main" id="{D39ABF5D-E12A-A9C0-746F-574926CB2D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7256" y="1190108"/>
            <a:ext cx="6914208" cy="5531367"/>
          </a:xfrm>
          <a:prstGeom prst="rect">
            <a:avLst/>
          </a:prstGeom>
        </p:spPr>
      </p:pic>
      <p:sp>
        <p:nvSpPr>
          <p:cNvPr id="9" name="TextBox 8">
            <a:extLst>
              <a:ext uri="{FF2B5EF4-FFF2-40B4-BE49-F238E27FC236}">
                <a16:creationId xmlns:a16="http://schemas.microsoft.com/office/drawing/2014/main" id="{9592425A-1A99-C8AA-A1D8-E03AFBC312D3}"/>
              </a:ext>
            </a:extLst>
          </p:cNvPr>
          <p:cNvSpPr txBox="1"/>
          <p:nvPr/>
        </p:nvSpPr>
        <p:spPr>
          <a:xfrm>
            <a:off x="8844409" y="6033184"/>
            <a:ext cx="2275582" cy="646331"/>
          </a:xfrm>
          <a:prstGeom prst="rect">
            <a:avLst/>
          </a:prstGeom>
          <a:noFill/>
        </p:spPr>
        <p:txBody>
          <a:bodyPr wrap="square" rtlCol="0">
            <a:spAutoFit/>
          </a:bodyPr>
          <a:lstStyle/>
          <a:p>
            <a:pPr algn="r"/>
            <a:r>
              <a:rPr lang="en-US" sz="1200" i="1" dirty="0"/>
              <a:t>Adapted from</a:t>
            </a:r>
            <a:r>
              <a:rPr lang="en-US" sz="1200" dirty="0"/>
              <a:t>: FIA Database Description and User Guide for Phase 2 (version 9.0.1), 2021</a:t>
            </a:r>
          </a:p>
        </p:txBody>
      </p:sp>
      <p:sp>
        <p:nvSpPr>
          <p:cNvPr id="3" name="Oval 2">
            <a:extLst>
              <a:ext uri="{FF2B5EF4-FFF2-40B4-BE49-F238E27FC236}">
                <a16:creationId xmlns:a16="http://schemas.microsoft.com/office/drawing/2014/main" id="{CA316525-E2AF-D62D-E34C-8373E38CA370}"/>
              </a:ext>
            </a:extLst>
          </p:cNvPr>
          <p:cNvSpPr/>
          <p:nvPr/>
        </p:nvSpPr>
        <p:spPr>
          <a:xfrm>
            <a:off x="3028949" y="2211705"/>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64180F-8798-5AF4-1F04-2A2D9DF219D1}"/>
              </a:ext>
            </a:extLst>
          </p:cNvPr>
          <p:cNvSpPr/>
          <p:nvPr/>
        </p:nvSpPr>
        <p:spPr>
          <a:xfrm>
            <a:off x="4695824" y="2554605"/>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D553013-DB48-5074-6634-622C995CF02A}"/>
              </a:ext>
            </a:extLst>
          </p:cNvPr>
          <p:cNvSpPr/>
          <p:nvPr/>
        </p:nvSpPr>
        <p:spPr>
          <a:xfrm>
            <a:off x="6456044" y="1706880"/>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DA0759-BE78-ED31-52D3-DB4E63B9BF0F}"/>
              </a:ext>
            </a:extLst>
          </p:cNvPr>
          <p:cNvSpPr/>
          <p:nvPr/>
        </p:nvSpPr>
        <p:spPr>
          <a:xfrm>
            <a:off x="6456044" y="4335780"/>
            <a:ext cx="897255" cy="34290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E35EB53-81EC-879D-E6A5-E2FC7B5B9488}"/>
              </a:ext>
            </a:extLst>
          </p:cNvPr>
          <p:cNvSpPr/>
          <p:nvPr/>
        </p:nvSpPr>
        <p:spPr>
          <a:xfrm>
            <a:off x="6469379" y="2874645"/>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03DDAE-FC7D-6B29-C2A8-808798FB3DC5}"/>
              </a:ext>
            </a:extLst>
          </p:cNvPr>
          <p:cNvSpPr/>
          <p:nvPr/>
        </p:nvSpPr>
        <p:spPr>
          <a:xfrm>
            <a:off x="6459832" y="5667892"/>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C95A981-CBA4-3C1D-E210-57675F4F22D4}"/>
              </a:ext>
            </a:extLst>
          </p:cNvPr>
          <p:cNvSpPr/>
          <p:nvPr/>
        </p:nvSpPr>
        <p:spPr>
          <a:xfrm>
            <a:off x="8161972" y="2312670"/>
            <a:ext cx="897255" cy="342900"/>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872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37</a:t>
            </a:fld>
            <a:endParaRPr lang="en-US"/>
          </a:p>
        </p:txBody>
      </p:sp>
      <p:sp>
        <p:nvSpPr>
          <p:cNvPr id="2" name="TextBox 1">
            <a:extLst>
              <a:ext uri="{FF2B5EF4-FFF2-40B4-BE49-F238E27FC236}">
                <a16:creationId xmlns:a16="http://schemas.microsoft.com/office/drawing/2014/main" id="{4C9FC8E0-64BF-C619-F061-8CF04F1773CC}"/>
              </a:ext>
            </a:extLst>
          </p:cNvPr>
          <p:cNvSpPr txBox="1"/>
          <p:nvPr/>
        </p:nvSpPr>
        <p:spPr>
          <a:xfrm>
            <a:off x="439240" y="1751391"/>
            <a:ext cx="4058884" cy="707886"/>
          </a:xfrm>
          <a:prstGeom prst="rect">
            <a:avLst/>
          </a:prstGeom>
          <a:noFill/>
        </p:spPr>
        <p:txBody>
          <a:bodyPr wrap="square" rtlCol="0">
            <a:spAutoFit/>
          </a:bodyPr>
          <a:lstStyle/>
          <a:p>
            <a:pPr algn="ctr"/>
            <a:r>
              <a:rPr lang="en-US" sz="2000" b="1" i="1" dirty="0"/>
              <a:t>Conceptual overview of  table</a:t>
            </a:r>
          </a:p>
          <a:p>
            <a:pPr algn="ctr"/>
            <a:r>
              <a:rPr lang="en-US" sz="2000" b="1" i="1" dirty="0"/>
              <a:t>relationships:</a:t>
            </a:r>
          </a:p>
        </p:txBody>
      </p:sp>
      <p:pic>
        <p:nvPicPr>
          <p:cNvPr id="9" name="Picture 8">
            <a:extLst>
              <a:ext uri="{FF2B5EF4-FFF2-40B4-BE49-F238E27FC236}">
                <a16:creationId xmlns:a16="http://schemas.microsoft.com/office/drawing/2014/main" id="{D4C5536D-87DD-3882-9D4A-E36D86F807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2899" y="2606347"/>
            <a:ext cx="4295945" cy="3436756"/>
          </a:xfrm>
          <a:prstGeom prst="rect">
            <a:avLst/>
          </a:prstGeom>
        </p:spPr>
      </p:pic>
    </p:spTree>
    <p:extLst>
      <p:ext uri="{BB962C8B-B14F-4D97-AF65-F5344CB8AC3E}">
        <p14:creationId xmlns:p14="http://schemas.microsoft.com/office/powerpoint/2010/main" val="3236794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38</a:t>
            </a:fld>
            <a:endParaRPr lang="en-US"/>
          </a:p>
        </p:txBody>
      </p:sp>
      <p:sp>
        <p:nvSpPr>
          <p:cNvPr id="2" name="TextBox 1">
            <a:extLst>
              <a:ext uri="{FF2B5EF4-FFF2-40B4-BE49-F238E27FC236}">
                <a16:creationId xmlns:a16="http://schemas.microsoft.com/office/drawing/2014/main" id="{4C9FC8E0-64BF-C619-F061-8CF04F1773CC}"/>
              </a:ext>
            </a:extLst>
          </p:cNvPr>
          <p:cNvSpPr txBox="1"/>
          <p:nvPr/>
        </p:nvSpPr>
        <p:spPr>
          <a:xfrm>
            <a:off x="439240" y="1751391"/>
            <a:ext cx="4058884" cy="707886"/>
          </a:xfrm>
          <a:prstGeom prst="rect">
            <a:avLst/>
          </a:prstGeom>
          <a:noFill/>
        </p:spPr>
        <p:txBody>
          <a:bodyPr wrap="square" rtlCol="0">
            <a:spAutoFit/>
          </a:bodyPr>
          <a:lstStyle/>
          <a:p>
            <a:pPr algn="ctr"/>
            <a:r>
              <a:rPr lang="en-US" sz="2000" b="1" i="1" dirty="0"/>
              <a:t>Conceptual overview of  table</a:t>
            </a:r>
          </a:p>
          <a:p>
            <a:pPr algn="ctr"/>
            <a:r>
              <a:rPr lang="en-US" sz="2000" b="1" i="1" dirty="0"/>
              <a:t>relationships:</a:t>
            </a:r>
          </a:p>
        </p:txBody>
      </p:sp>
      <p:pic>
        <p:nvPicPr>
          <p:cNvPr id="9" name="Picture 8">
            <a:extLst>
              <a:ext uri="{FF2B5EF4-FFF2-40B4-BE49-F238E27FC236}">
                <a16:creationId xmlns:a16="http://schemas.microsoft.com/office/drawing/2014/main" id="{D4C5536D-87DD-3882-9D4A-E36D86F807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2899" y="2606347"/>
            <a:ext cx="4295945" cy="3436756"/>
          </a:xfrm>
          <a:prstGeom prst="rect">
            <a:avLst/>
          </a:prstGeom>
        </p:spPr>
      </p:pic>
      <p:sp>
        <p:nvSpPr>
          <p:cNvPr id="10" name="Right Brace 9">
            <a:extLst>
              <a:ext uri="{FF2B5EF4-FFF2-40B4-BE49-F238E27FC236}">
                <a16:creationId xmlns:a16="http://schemas.microsoft.com/office/drawing/2014/main" id="{66A2CB1A-CC03-8FD8-7FCE-ED37314C15FA}"/>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2" descr="A screenshot of a table&#10;&#10;Description automatically generated">
            <a:extLst>
              <a:ext uri="{FF2B5EF4-FFF2-40B4-BE49-F238E27FC236}">
                <a16:creationId xmlns:a16="http://schemas.microsoft.com/office/drawing/2014/main" id="{9775B263-9A4C-C6B2-1C3C-251168FCBE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68127" y="2710249"/>
            <a:ext cx="3755036" cy="3395129"/>
          </a:xfrm>
          <a:prstGeom prst="rect">
            <a:avLst/>
          </a:prstGeom>
          <a:ln w="38100">
            <a:solidFill>
              <a:srgbClr val="385723"/>
            </a:solidFill>
          </a:ln>
        </p:spPr>
      </p:pic>
      <p:sp>
        <p:nvSpPr>
          <p:cNvPr id="11" name="TextBox 10">
            <a:extLst>
              <a:ext uri="{FF2B5EF4-FFF2-40B4-BE49-F238E27FC236}">
                <a16:creationId xmlns:a16="http://schemas.microsoft.com/office/drawing/2014/main" id="{B300EE71-F5F8-8A5D-F115-8391973551AE}"/>
              </a:ext>
            </a:extLst>
          </p:cNvPr>
          <p:cNvSpPr txBox="1"/>
          <p:nvPr/>
        </p:nvSpPr>
        <p:spPr>
          <a:xfrm>
            <a:off x="6516203" y="1751391"/>
            <a:ext cx="4058884" cy="707886"/>
          </a:xfrm>
          <a:prstGeom prst="rect">
            <a:avLst/>
          </a:prstGeom>
          <a:noFill/>
        </p:spPr>
        <p:txBody>
          <a:bodyPr wrap="square" rtlCol="0">
            <a:spAutoFit/>
          </a:bodyPr>
          <a:lstStyle/>
          <a:p>
            <a:pPr algn="ctr"/>
            <a:r>
              <a:rPr lang="en-US" sz="2000" b="1" i="1" dirty="0"/>
              <a:t>Example table (PLOT) in tabular format:</a:t>
            </a:r>
          </a:p>
        </p:txBody>
      </p:sp>
    </p:spTree>
    <p:extLst>
      <p:ext uri="{BB962C8B-B14F-4D97-AF65-F5344CB8AC3E}">
        <p14:creationId xmlns:p14="http://schemas.microsoft.com/office/powerpoint/2010/main" val="9065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39</a:t>
            </a:fld>
            <a:endParaRPr lang="en-US"/>
          </a:p>
        </p:txBody>
      </p:sp>
      <p:sp>
        <p:nvSpPr>
          <p:cNvPr id="11" name="TextBox 10">
            <a:extLst>
              <a:ext uri="{FF2B5EF4-FFF2-40B4-BE49-F238E27FC236}">
                <a16:creationId xmlns:a16="http://schemas.microsoft.com/office/drawing/2014/main" id="{6A46F1E7-9FF5-16F8-1B77-F4C2A65A07B6}"/>
              </a:ext>
            </a:extLst>
          </p:cNvPr>
          <p:cNvSpPr txBox="1"/>
          <p:nvPr/>
        </p:nvSpPr>
        <p:spPr>
          <a:xfrm>
            <a:off x="987858" y="1519670"/>
            <a:ext cx="10216283" cy="2139047"/>
          </a:xfrm>
          <a:prstGeom prst="rect">
            <a:avLst/>
          </a:prstGeom>
          <a:noFill/>
        </p:spPr>
        <p:txBody>
          <a:bodyPr wrap="square" rtlCol="0">
            <a:spAutoFit/>
          </a:bodyPr>
          <a:lstStyle/>
          <a:p>
            <a:r>
              <a:rPr lang="en-US" sz="2200" b="1" i="1" dirty="0">
                <a:cs typeface="Posterama" panose="020B0504020200020000" pitchFamily="34" charset="0"/>
              </a:rPr>
              <a:t>Summary Points:</a:t>
            </a:r>
          </a:p>
          <a:p>
            <a:endParaRPr lang="en-US" b="1" i="1" dirty="0">
              <a:cs typeface="Posterama" panose="020B0504020200020000" pitchFamily="34" charset="0"/>
            </a:endParaRPr>
          </a:p>
          <a:p>
            <a:r>
              <a:rPr lang="en-US" sz="2200" dirty="0">
                <a:cs typeface="Posterama" panose="020B0504020200020000" pitchFamily="34" charset="0"/>
              </a:rPr>
              <a:t>Consider your research question. Then ask:</a:t>
            </a:r>
          </a:p>
          <a:p>
            <a:endParaRPr lang="en-US" sz="500" dirty="0">
              <a:cs typeface="Posterama" panose="020B0504020200020000" pitchFamily="34" charset="0"/>
            </a:endParaRPr>
          </a:p>
          <a:p>
            <a:r>
              <a:rPr lang="en-US" sz="2200" dirty="0">
                <a:cs typeface="Posterama" panose="020B0504020200020000" pitchFamily="34" charset="0"/>
              </a:rPr>
              <a:t> (1)  What </a:t>
            </a:r>
            <a:r>
              <a:rPr lang="en-US" sz="2200" b="1" dirty="0">
                <a:cs typeface="Posterama" panose="020B0504020200020000" pitchFamily="34" charset="0"/>
              </a:rPr>
              <a:t>data</a:t>
            </a:r>
            <a:r>
              <a:rPr lang="en-US" sz="2200" dirty="0">
                <a:cs typeface="Posterama" panose="020B0504020200020000" pitchFamily="34" charset="0"/>
              </a:rPr>
              <a:t> will you need to answer it? </a:t>
            </a:r>
          </a:p>
          <a:p>
            <a:r>
              <a:rPr lang="en-US" sz="2200" dirty="0">
                <a:cs typeface="Posterama" panose="020B0504020200020000" pitchFamily="34" charset="0"/>
              </a:rPr>
              <a:t> (2)  What tables in the FIA database </a:t>
            </a:r>
            <a:r>
              <a:rPr lang="en-US" sz="2200" b="1" i="1" dirty="0">
                <a:cs typeface="Posterama" panose="020B0504020200020000" pitchFamily="34" charset="0"/>
              </a:rPr>
              <a:t>have</a:t>
            </a:r>
            <a:r>
              <a:rPr lang="en-US" sz="2200" dirty="0">
                <a:cs typeface="Posterama" panose="020B0504020200020000" pitchFamily="34" charset="0"/>
              </a:rPr>
              <a:t> that data?</a:t>
            </a:r>
          </a:p>
          <a:p>
            <a:r>
              <a:rPr lang="en-US" sz="2200" dirty="0">
                <a:cs typeface="Posterama" panose="020B0504020200020000" pitchFamily="34" charset="0"/>
              </a:rPr>
              <a:t> (3)  How do these tables </a:t>
            </a:r>
            <a:r>
              <a:rPr lang="en-US" sz="2200" b="1" dirty="0">
                <a:cs typeface="Posterama" panose="020B0504020200020000" pitchFamily="34" charset="0"/>
              </a:rPr>
              <a:t>link</a:t>
            </a:r>
            <a:r>
              <a:rPr lang="en-US" sz="2200" dirty="0">
                <a:cs typeface="Posterama" panose="020B0504020200020000" pitchFamily="34" charset="0"/>
              </a:rPr>
              <a:t> together?</a:t>
            </a:r>
          </a:p>
        </p:txBody>
      </p:sp>
    </p:spTree>
    <p:extLst>
      <p:ext uri="{BB962C8B-B14F-4D97-AF65-F5344CB8AC3E}">
        <p14:creationId xmlns:p14="http://schemas.microsoft.com/office/powerpoint/2010/main" val="176944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B0CD5-FCCD-989E-B26B-C6577372D236}"/>
              </a:ext>
            </a:extLst>
          </p:cNvPr>
          <p:cNvSpPr/>
          <p:nvPr/>
        </p:nvSpPr>
        <p:spPr>
          <a:xfrm>
            <a:off x="2466033" y="3081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464638"/>
            <a:ext cx="6487048" cy="707886"/>
          </a:xfrm>
          <a:prstGeom prst="rect">
            <a:avLst/>
          </a:prstGeom>
          <a:noFill/>
        </p:spPr>
        <p:txBody>
          <a:bodyPr wrap="square" rtlCol="0">
            <a:spAutoFit/>
          </a:bodyPr>
          <a:lstStyle/>
          <a:p>
            <a:pPr algn="ctr"/>
            <a:r>
              <a:rPr lang="en-US" sz="4000" b="1" dirty="0">
                <a:solidFill>
                  <a:schemeClr val="bg1"/>
                </a:solidFill>
                <a:latin typeface="Posterama" panose="020B0504020200020000" pitchFamily="34" charset="0"/>
                <a:cs typeface="Posterama" panose="020B0504020200020000" pitchFamily="34" charset="0"/>
              </a:rPr>
              <a:t>Disclaimers!</a:t>
            </a:r>
          </a:p>
        </p:txBody>
      </p:sp>
      <p:sp>
        <p:nvSpPr>
          <p:cNvPr id="21" name="TextBox 20">
            <a:extLst>
              <a:ext uri="{FF2B5EF4-FFF2-40B4-BE49-F238E27FC236}">
                <a16:creationId xmlns:a16="http://schemas.microsoft.com/office/drawing/2014/main" id="{618CFF3E-774C-4433-49C4-C1486C9A0DA5}"/>
              </a:ext>
            </a:extLst>
          </p:cNvPr>
          <p:cNvSpPr txBox="1"/>
          <p:nvPr/>
        </p:nvSpPr>
        <p:spPr>
          <a:xfrm>
            <a:off x="933450" y="1717794"/>
            <a:ext cx="10325100" cy="4832092"/>
          </a:xfrm>
          <a:prstGeom prst="rect">
            <a:avLst/>
          </a:prstGeom>
          <a:noFill/>
        </p:spPr>
        <p:txBody>
          <a:bodyPr wrap="square" rtlCol="0">
            <a:spAutoFit/>
          </a:bodyPr>
          <a:lstStyle/>
          <a:p>
            <a:r>
              <a:rPr lang="en-US" sz="2800" dirty="0"/>
              <a:t>We’re not trying to provide a comprehensive course in the analysis of FIA data – </a:t>
            </a:r>
            <a:r>
              <a:rPr lang="en-US" sz="2800" i="1" dirty="0"/>
              <a:t>we only have 90 minutes</a:t>
            </a:r>
            <a:r>
              <a:rPr lang="en-US" sz="2800" dirty="0"/>
              <a:t>!</a:t>
            </a:r>
          </a:p>
          <a:p>
            <a:endParaRPr lang="en-US" sz="2800" dirty="0"/>
          </a:p>
          <a:p>
            <a:r>
              <a:rPr lang="en-US" sz="2800" dirty="0"/>
              <a:t>We’re database users ourselves, but </a:t>
            </a:r>
            <a:r>
              <a:rPr lang="en-US" sz="2800" i="1" dirty="0"/>
              <a:t>not</a:t>
            </a:r>
            <a:r>
              <a:rPr lang="en-US" sz="2800" dirty="0"/>
              <a:t> analysis super-wizards. While we have experience navigating and using the data, we don’t have all the answers. Part of this workshop is helping </a:t>
            </a:r>
            <a:r>
              <a:rPr lang="en-US" sz="2800" b="1" dirty="0"/>
              <a:t>you</a:t>
            </a:r>
            <a:r>
              <a:rPr lang="en-US" sz="2800" dirty="0"/>
              <a:t> find the resources necessary to answer all the thorny questions!</a:t>
            </a:r>
          </a:p>
          <a:p>
            <a:endParaRPr lang="en-US" sz="2800" dirty="0"/>
          </a:p>
          <a:p>
            <a:r>
              <a:rPr lang="en-US" sz="2800" dirty="0"/>
              <a:t>Always consult the User Guide, Estimation Guide, and other USFS resources. Sometimes there are no shortcuts, you </a:t>
            </a:r>
            <a:r>
              <a:rPr lang="en-US" sz="2800" dirty="0" err="1"/>
              <a:t>gotta</a:t>
            </a:r>
            <a:r>
              <a:rPr lang="en-US" sz="2800" dirty="0"/>
              <a:t> wade through the manual.</a:t>
            </a:r>
          </a:p>
        </p:txBody>
      </p:sp>
    </p:spTree>
    <p:extLst>
      <p:ext uri="{BB962C8B-B14F-4D97-AF65-F5344CB8AC3E}">
        <p14:creationId xmlns:p14="http://schemas.microsoft.com/office/powerpoint/2010/main" val="3168522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40</a:t>
            </a:fld>
            <a:endParaRPr lang="en-US"/>
          </a:p>
        </p:txBody>
      </p:sp>
      <p:sp>
        <p:nvSpPr>
          <p:cNvPr id="11" name="TextBox 10">
            <a:extLst>
              <a:ext uri="{FF2B5EF4-FFF2-40B4-BE49-F238E27FC236}">
                <a16:creationId xmlns:a16="http://schemas.microsoft.com/office/drawing/2014/main" id="{6A46F1E7-9FF5-16F8-1B77-F4C2A65A07B6}"/>
              </a:ext>
            </a:extLst>
          </p:cNvPr>
          <p:cNvSpPr txBox="1"/>
          <p:nvPr/>
        </p:nvSpPr>
        <p:spPr>
          <a:xfrm>
            <a:off x="987858" y="1519670"/>
            <a:ext cx="10216283" cy="3908762"/>
          </a:xfrm>
          <a:prstGeom prst="rect">
            <a:avLst/>
          </a:prstGeom>
          <a:noFill/>
        </p:spPr>
        <p:txBody>
          <a:bodyPr wrap="square" rtlCol="0">
            <a:spAutoFit/>
          </a:bodyPr>
          <a:lstStyle/>
          <a:p>
            <a:r>
              <a:rPr lang="en-US" sz="2200" b="1" i="1" dirty="0">
                <a:cs typeface="Posterama" panose="020B0504020200020000" pitchFamily="34" charset="0"/>
              </a:rPr>
              <a:t>Summary Points:</a:t>
            </a:r>
          </a:p>
          <a:p>
            <a:endParaRPr lang="en-US" b="1" i="1" dirty="0">
              <a:cs typeface="Posterama" panose="020B0504020200020000" pitchFamily="34" charset="0"/>
            </a:endParaRPr>
          </a:p>
          <a:p>
            <a:r>
              <a:rPr lang="en-US" sz="2200" dirty="0">
                <a:cs typeface="Posterama" panose="020B0504020200020000" pitchFamily="34" charset="0"/>
              </a:rPr>
              <a:t>Consider your research question. Then ask:</a:t>
            </a:r>
          </a:p>
          <a:p>
            <a:endParaRPr lang="en-US" sz="500" dirty="0">
              <a:cs typeface="Posterama" panose="020B0504020200020000" pitchFamily="34" charset="0"/>
            </a:endParaRPr>
          </a:p>
          <a:p>
            <a:r>
              <a:rPr lang="en-US" sz="2200" dirty="0">
                <a:cs typeface="Posterama" panose="020B0504020200020000" pitchFamily="34" charset="0"/>
              </a:rPr>
              <a:t> (1)  What </a:t>
            </a:r>
            <a:r>
              <a:rPr lang="en-US" sz="2200" b="1" dirty="0">
                <a:cs typeface="Posterama" panose="020B0504020200020000" pitchFamily="34" charset="0"/>
              </a:rPr>
              <a:t>data</a:t>
            </a:r>
            <a:r>
              <a:rPr lang="en-US" sz="2200" dirty="0">
                <a:cs typeface="Posterama" panose="020B0504020200020000" pitchFamily="34" charset="0"/>
              </a:rPr>
              <a:t> will you need to answer it? </a:t>
            </a:r>
          </a:p>
          <a:p>
            <a:r>
              <a:rPr lang="en-US" sz="2200" dirty="0">
                <a:cs typeface="Posterama" panose="020B0504020200020000" pitchFamily="34" charset="0"/>
              </a:rPr>
              <a:t> (2)  What tables in the FIA database </a:t>
            </a:r>
            <a:r>
              <a:rPr lang="en-US" sz="2200" b="1" i="1" dirty="0">
                <a:cs typeface="Posterama" panose="020B0504020200020000" pitchFamily="34" charset="0"/>
              </a:rPr>
              <a:t>have</a:t>
            </a:r>
            <a:r>
              <a:rPr lang="en-US" sz="2200" dirty="0">
                <a:cs typeface="Posterama" panose="020B0504020200020000" pitchFamily="34" charset="0"/>
              </a:rPr>
              <a:t> that data?</a:t>
            </a:r>
          </a:p>
          <a:p>
            <a:r>
              <a:rPr lang="en-US" sz="2200" dirty="0">
                <a:cs typeface="Posterama" panose="020B0504020200020000" pitchFamily="34" charset="0"/>
              </a:rPr>
              <a:t> (3)  How do these tables </a:t>
            </a:r>
            <a:r>
              <a:rPr lang="en-US" sz="2200" b="1" dirty="0">
                <a:cs typeface="Posterama" panose="020B0504020200020000" pitchFamily="34" charset="0"/>
              </a:rPr>
              <a:t>link</a:t>
            </a:r>
            <a:r>
              <a:rPr lang="en-US" sz="2200" dirty="0">
                <a:cs typeface="Posterama" panose="020B0504020200020000" pitchFamily="34" charset="0"/>
              </a:rPr>
              <a:t> together?</a:t>
            </a:r>
          </a:p>
          <a:p>
            <a:endParaRPr lang="en-US" sz="2200" dirty="0">
              <a:cs typeface="Posterama" panose="020B0504020200020000" pitchFamily="34" charset="0"/>
            </a:endParaRPr>
          </a:p>
          <a:p>
            <a:endParaRPr lang="en-US" sz="2200" dirty="0">
              <a:cs typeface="Posterama" panose="020B0504020200020000" pitchFamily="34" charset="0"/>
            </a:endParaRPr>
          </a:p>
          <a:p>
            <a:r>
              <a:rPr lang="en-US" sz="2200" dirty="0">
                <a:cs typeface="Posterama" panose="020B0504020200020000" pitchFamily="34" charset="0"/>
              </a:rPr>
              <a:t>Be considerate about: What you need, where to find it, and how to accurately access it.</a:t>
            </a:r>
          </a:p>
          <a:p>
            <a:endParaRPr lang="en-US" sz="500" dirty="0">
              <a:cs typeface="Posterama" panose="020B0504020200020000" pitchFamily="34" charset="0"/>
            </a:endParaRPr>
          </a:p>
          <a:p>
            <a:pPr marL="342900" indent="-342900">
              <a:buFont typeface="Wingdings" panose="05000000000000000000" pitchFamily="2" charset="2"/>
              <a:buChar char="à"/>
            </a:pPr>
            <a:r>
              <a:rPr lang="en-US" sz="2200" dirty="0">
                <a:cs typeface="Posterama" panose="020B0504020200020000" pitchFamily="34" charset="0"/>
                <a:sym typeface="Wingdings" panose="05000000000000000000" pitchFamily="2" charset="2"/>
              </a:rPr>
              <a:t>Let’s talk more about how, specifically, to achieve this!</a:t>
            </a:r>
          </a:p>
          <a:p>
            <a:endParaRPr lang="en-US" sz="2200" dirty="0">
              <a:cs typeface="Posterama" panose="020B0504020200020000" pitchFamily="34" charset="0"/>
              <a:sym typeface="Wingdings" panose="05000000000000000000" pitchFamily="2" charset="2"/>
            </a:endParaRPr>
          </a:p>
        </p:txBody>
      </p:sp>
    </p:spTree>
    <p:extLst>
      <p:ext uri="{BB962C8B-B14F-4D97-AF65-F5344CB8AC3E}">
        <p14:creationId xmlns:p14="http://schemas.microsoft.com/office/powerpoint/2010/main" val="4118462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(a)  FIA Data Table Structure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41</a:t>
            </a:fld>
            <a:endParaRPr lang="en-US"/>
          </a:p>
        </p:txBody>
      </p:sp>
      <p:sp>
        <p:nvSpPr>
          <p:cNvPr id="11" name="TextBox 10">
            <a:extLst>
              <a:ext uri="{FF2B5EF4-FFF2-40B4-BE49-F238E27FC236}">
                <a16:creationId xmlns:a16="http://schemas.microsoft.com/office/drawing/2014/main" id="{6A46F1E7-9FF5-16F8-1B77-F4C2A65A07B6}"/>
              </a:ext>
            </a:extLst>
          </p:cNvPr>
          <p:cNvSpPr txBox="1"/>
          <p:nvPr/>
        </p:nvSpPr>
        <p:spPr>
          <a:xfrm>
            <a:off x="987858" y="1519670"/>
            <a:ext cx="10465002" cy="4585871"/>
          </a:xfrm>
          <a:prstGeom prst="rect">
            <a:avLst/>
          </a:prstGeom>
          <a:noFill/>
        </p:spPr>
        <p:txBody>
          <a:bodyPr wrap="square" rtlCol="0">
            <a:spAutoFit/>
          </a:bodyPr>
          <a:lstStyle/>
          <a:p>
            <a:r>
              <a:rPr lang="en-US" sz="2200" b="1" i="1" dirty="0">
                <a:cs typeface="Posterama" panose="020B0504020200020000" pitchFamily="34" charset="0"/>
              </a:rPr>
              <a:t>Summary Points:</a:t>
            </a:r>
          </a:p>
          <a:p>
            <a:endParaRPr lang="en-US" b="1" i="1" dirty="0">
              <a:cs typeface="Posterama" panose="020B0504020200020000" pitchFamily="34" charset="0"/>
            </a:endParaRPr>
          </a:p>
          <a:p>
            <a:r>
              <a:rPr lang="en-US" sz="2200" dirty="0">
                <a:cs typeface="Posterama" panose="020B0504020200020000" pitchFamily="34" charset="0"/>
              </a:rPr>
              <a:t>Consider your research question. Then ask:</a:t>
            </a:r>
          </a:p>
          <a:p>
            <a:endParaRPr lang="en-US" sz="500" dirty="0">
              <a:cs typeface="Posterama" panose="020B0504020200020000" pitchFamily="34" charset="0"/>
            </a:endParaRPr>
          </a:p>
          <a:p>
            <a:r>
              <a:rPr lang="en-US" sz="2200" dirty="0">
                <a:cs typeface="Posterama" panose="020B0504020200020000" pitchFamily="34" charset="0"/>
              </a:rPr>
              <a:t> (1)  What </a:t>
            </a:r>
            <a:r>
              <a:rPr lang="en-US" sz="2200" b="1" dirty="0">
                <a:cs typeface="Posterama" panose="020B0504020200020000" pitchFamily="34" charset="0"/>
              </a:rPr>
              <a:t>data</a:t>
            </a:r>
            <a:r>
              <a:rPr lang="en-US" sz="2200" dirty="0">
                <a:cs typeface="Posterama" panose="020B0504020200020000" pitchFamily="34" charset="0"/>
              </a:rPr>
              <a:t> will you need to answer it? </a:t>
            </a:r>
          </a:p>
          <a:p>
            <a:r>
              <a:rPr lang="en-US" sz="2200" dirty="0">
                <a:cs typeface="Posterama" panose="020B0504020200020000" pitchFamily="34" charset="0"/>
              </a:rPr>
              <a:t> (2)  What tables in the FIA database </a:t>
            </a:r>
            <a:r>
              <a:rPr lang="en-US" sz="2200" b="1" i="1" dirty="0">
                <a:cs typeface="Posterama" panose="020B0504020200020000" pitchFamily="34" charset="0"/>
              </a:rPr>
              <a:t>have</a:t>
            </a:r>
            <a:r>
              <a:rPr lang="en-US" sz="2200" dirty="0">
                <a:cs typeface="Posterama" panose="020B0504020200020000" pitchFamily="34" charset="0"/>
              </a:rPr>
              <a:t> that data?</a:t>
            </a:r>
          </a:p>
          <a:p>
            <a:r>
              <a:rPr lang="en-US" sz="2200" dirty="0">
                <a:cs typeface="Posterama" panose="020B0504020200020000" pitchFamily="34" charset="0"/>
              </a:rPr>
              <a:t> (3)  How do these tables </a:t>
            </a:r>
            <a:r>
              <a:rPr lang="en-US" sz="2200" b="1" dirty="0">
                <a:cs typeface="Posterama" panose="020B0504020200020000" pitchFamily="34" charset="0"/>
              </a:rPr>
              <a:t>link</a:t>
            </a:r>
            <a:r>
              <a:rPr lang="en-US" sz="2200" dirty="0">
                <a:cs typeface="Posterama" panose="020B0504020200020000" pitchFamily="34" charset="0"/>
              </a:rPr>
              <a:t> together?</a:t>
            </a:r>
          </a:p>
          <a:p>
            <a:endParaRPr lang="en-US" sz="2200" dirty="0">
              <a:cs typeface="Posterama" panose="020B0504020200020000" pitchFamily="34" charset="0"/>
            </a:endParaRPr>
          </a:p>
          <a:p>
            <a:endParaRPr lang="en-US" sz="2200" dirty="0">
              <a:cs typeface="Posterama" panose="020B0504020200020000" pitchFamily="34" charset="0"/>
            </a:endParaRPr>
          </a:p>
          <a:p>
            <a:r>
              <a:rPr lang="en-US" sz="2200" dirty="0">
                <a:cs typeface="Posterama" panose="020B0504020200020000" pitchFamily="34" charset="0"/>
              </a:rPr>
              <a:t>Be considerate about: What you need, where to find it, and how to accurately access it.</a:t>
            </a:r>
          </a:p>
          <a:p>
            <a:endParaRPr lang="en-US" sz="500" dirty="0">
              <a:cs typeface="Posterama" panose="020B0504020200020000" pitchFamily="34" charset="0"/>
            </a:endParaRPr>
          </a:p>
          <a:p>
            <a:pPr marL="342900" indent="-342900">
              <a:buFont typeface="Wingdings" panose="05000000000000000000" pitchFamily="2" charset="2"/>
              <a:buChar char="à"/>
            </a:pPr>
            <a:r>
              <a:rPr lang="en-US" sz="2200" dirty="0">
                <a:cs typeface="Posterama" panose="020B0504020200020000" pitchFamily="34" charset="0"/>
                <a:sym typeface="Wingdings" panose="05000000000000000000" pitchFamily="2" charset="2"/>
              </a:rPr>
              <a:t>Let’s talk more about how, specifically, to achieve this!</a:t>
            </a:r>
          </a:p>
          <a:p>
            <a:pPr marL="342900" indent="-342900">
              <a:buFont typeface="Wingdings" panose="05000000000000000000" pitchFamily="2" charset="2"/>
              <a:buChar char="à"/>
            </a:pPr>
            <a:endParaRPr lang="en-US" sz="2200" dirty="0">
              <a:cs typeface="Posterama" panose="020B0504020200020000" pitchFamily="34" charset="0"/>
              <a:sym typeface="Wingdings" panose="05000000000000000000" pitchFamily="2" charset="2"/>
            </a:endParaRPr>
          </a:p>
          <a:p>
            <a:r>
              <a:rPr lang="en-US" sz="2200" dirty="0">
                <a:cs typeface="Posterama" panose="020B0504020200020000" pitchFamily="34" charset="0"/>
                <a:sym typeface="Wingdings" panose="05000000000000000000" pitchFamily="2" charset="2"/>
              </a:rPr>
              <a:t>*</a:t>
            </a:r>
            <a:r>
              <a:rPr lang="en-US" sz="2200" dirty="0" err="1">
                <a:cs typeface="Posterama" panose="020B0504020200020000" pitchFamily="34" charset="0"/>
                <a:sym typeface="Wingdings" panose="05000000000000000000" pitchFamily="2" charset="2"/>
              </a:rPr>
              <a:t>Annnnd</a:t>
            </a:r>
            <a:r>
              <a:rPr lang="en-US" sz="2200" dirty="0">
                <a:cs typeface="Posterama" panose="020B0504020200020000" pitchFamily="34" charset="0"/>
                <a:sym typeface="Wingdings" panose="05000000000000000000" pitchFamily="2" charset="2"/>
              </a:rPr>
              <a:t>…FIA has summarized the database information in various ways already, to preempt some common questions. Familiarize yourself with the many </a:t>
            </a:r>
            <a:r>
              <a:rPr lang="en-US" sz="2200" b="1" dirty="0">
                <a:cs typeface="Posterama" panose="020B0504020200020000" pitchFamily="34" charset="0"/>
                <a:sym typeface="Wingdings" panose="05000000000000000000" pitchFamily="2" charset="2"/>
              </a:rPr>
              <a:t>resources</a:t>
            </a:r>
            <a:r>
              <a:rPr lang="en-US" sz="2200" dirty="0">
                <a:cs typeface="Posterama" panose="020B0504020200020000" pitchFamily="34" charset="0"/>
                <a:sym typeface="Wingdings" panose="05000000000000000000" pitchFamily="2" charset="2"/>
              </a:rPr>
              <a:t> available!</a:t>
            </a:r>
          </a:p>
        </p:txBody>
      </p:sp>
    </p:spTree>
    <p:extLst>
      <p:ext uri="{BB962C8B-B14F-4D97-AF65-F5344CB8AC3E}">
        <p14:creationId xmlns:p14="http://schemas.microsoft.com/office/powerpoint/2010/main" val="391421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How and Where to Access FIA Data</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42</a:t>
            </a:fld>
            <a:endParaRPr lang="en-US"/>
          </a:p>
        </p:txBody>
      </p:sp>
      <p:pic>
        <p:nvPicPr>
          <p:cNvPr id="1026" name="Picture 2" descr="A screenshot of a computer&#10;&#10;Description automatically generated with low confidence">
            <a:extLst>
              <a:ext uri="{FF2B5EF4-FFF2-40B4-BE49-F238E27FC236}">
                <a16:creationId xmlns:a16="http://schemas.microsoft.com/office/drawing/2014/main" id="{A2D54AC9-8DB8-EC39-CBD8-7432E8F0C3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2909" y="2174982"/>
            <a:ext cx="8686177" cy="39062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8355A6-EBA6-6AAA-0204-22BB8F62CA14}"/>
              </a:ext>
            </a:extLst>
          </p:cNvPr>
          <p:cNvSpPr txBox="1"/>
          <p:nvPr/>
        </p:nvSpPr>
        <p:spPr>
          <a:xfrm>
            <a:off x="2755557" y="1535470"/>
            <a:ext cx="6680880" cy="430887"/>
          </a:xfrm>
          <a:prstGeom prst="rect">
            <a:avLst/>
          </a:prstGeom>
          <a:noFill/>
        </p:spPr>
        <p:txBody>
          <a:bodyPr wrap="square" rtlCol="0">
            <a:spAutoFit/>
          </a:bodyPr>
          <a:lstStyle/>
          <a:p>
            <a:pPr algn="ctr"/>
            <a:r>
              <a:rPr lang="en-US" sz="2200" b="1" dirty="0"/>
              <a:t>https://apps.fs.usda.gov/fia/datamart/datamart.html</a:t>
            </a:r>
          </a:p>
        </p:txBody>
      </p:sp>
    </p:spTree>
    <p:extLst>
      <p:ext uri="{BB962C8B-B14F-4D97-AF65-F5344CB8AC3E}">
        <p14:creationId xmlns:p14="http://schemas.microsoft.com/office/powerpoint/2010/main" val="1006711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How and Where to Access FIA Data</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43</a:t>
            </a:fld>
            <a:endParaRPr lang="en-US"/>
          </a:p>
        </p:txBody>
      </p:sp>
      <p:sp>
        <p:nvSpPr>
          <p:cNvPr id="2" name="TextBox 1">
            <a:extLst>
              <a:ext uri="{FF2B5EF4-FFF2-40B4-BE49-F238E27FC236}">
                <a16:creationId xmlns:a16="http://schemas.microsoft.com/office/drawing/2014/main" id="{B38355A6-EBA6-6AAA-0204-22BB8F62CA14}"/>
              </a:ext>
            </a:extLst>
          </p:cNvPr>
          <p:cNvSpPr txBox="1"/>
          <p:nvPr/>
        </p:nvSpPr>
        <p:spPr>
          <a:xfrm>
            <a:off x="1193652" y="5282810"/>
            <a:ext cx="9804695" cy="430887"/>
          </a:xfrm>
          <a:prstGeom prst="rect">
            <a:avLst/>
          </a:prstGeom>
          <a:noFill/>
        </p:spPr>
        <p:txBody>
          <a:bodyPr wrap="square" rtlCol="0">
            <a:spAutoFit/>
          </a:bodyPr>
          <a:lstStyle/>
          <a:p>
            <a:pPr algn="ctr"/>
            <a:r>
              <a:rPr lang="en-US" sz="2200" b="1" dirty="0">
                <a:cs typeface="Posterama" panose="020B0504020200020000" pitchFamily="34" charset="0"/>
              </a:rPr>
              <a:t>~  Let’s look at an example!  ~</a:t>
            </a:r>
          </a:p>
        </p:txBody>
      </p:sp>
      <p:sp>
        <p:nvSpPr>
          <p:cNvPr id="3" name="TextBox 2">
            <a:extLst>
              <a:ext uri="{FF2B5EF4-FFF2-40B4-BE49-F238E27FC236}">
                <a16:creationId xmlns:a16="http://schemas.microsoft.com/office/drawing/2014/main" id="{4F7D46C7-D6B7-CBC8-5C95-6337A221A409}"/>
              </a:ext>
            </a:extLst>
          </p:cNvPr>
          <p:cNvSpPr txBox="1"/>
          <p:nvPr/>
        </p:nvSpPr>
        <p:spPr>
          <a:xfrm>
            <a:off x="1346052" y="2149960"/>
            <a:ext cx="9804695" cy="1938992"/>
          </a:xfrm>
          <a:prstGeom prst="rect">
            <a:avLst/>
          </a:prstGeom>
          <a:noFill/>
        </p:spPr>
        <p:txBody>
          <a:bodyPr wrap="square" rtlCol="0">
            <a:spAutoFit/>
          </a:bodyPr>
          <a:lstStyle/>
          <a:p>
            <a:r>
              <a:rPr lang="en-US" sz="2200" b="1" i="1" dirty="0">
                <a:cs typeface="Posterama" panose="020B0504020200020000" pitchFamily="34" charset="0"/>
              </a:rPr>
              <a:t>FIA DataMart Download:</a:t>
            </a:r>
          </a:p>
          <a:p>
            <a:endParaRPr lang="en-US" sz="1000" b="1" dirty="0">
              <a:cs typeface="Posterama" panose="020B0504020200020000" pitchFamily="34" charset="0"/>
            </a:endParaRPr>
          </a:p>
          <a:p>
            <a:r>
              <a:rPr lang="en-US" sz="2200" dirty="0">
                <a:cs typeface="Posterama" panose="020B0504020200020000" pitchFamily="34" charset="0"/>
              </a:rPr>
              <a:t>(1)   Select preferred data format (XLSM, CSV, SQLite, Zip),</a:t>
            </a:r>
          </a:p>
          <a:p>
            <a:pPr marL="457200" indent="-457200">
              <a:buAutoNum type="arabicParenBoth" startAt="2"/>
            </a:pPr>
            <a:r>
              <a:rPr lang="en-US" sz="2200" dirty="0">
                <a:cs typeface="Posterama" panose="020B0504020200020000" pitchFamily="34" charset="0"/>
              </a:rPr>
              <a:t> select state(s) of interest,</a:t>
            </a:r>
          </a:p>
          <a:p>
            <a:pPr marL="457200" indent="-457200">
              <a:buAutoNum type="arabicParenBoth" startAt="2"/>
            </a:pPr>
            <a:r>
              <a:rPr lang="en-US" sz="2200" dirty="0">
                <a:cs typeface="Posterama" panose="020B0504020200020000" pitchFamily="34" charset="0"/>
              </a:rPr>
              <a:t> select data table(s) needed, </a:t>
            </a:r>
          </a:p>
          <a:p>
            <a:pPr marL="457200" indent="-457200">
              <a:buAutoNum type="arabicParenBoth" startAt="2"/>
            </a:pPr>
            <a:r>
              <a:rPr lang="en-US" sz="2200" dirty="0">
                <a:cs typeface="Posterama" panose="020B0504020200020000" pitchFamily="34" charset="0"/>
              </a:rPr>
              <a:t> download!</a:t>
            </a:r>
          </a:p>
        </p:txBody>
      </p:sp>
    </p:spTree>
    <p:extLst>
      <p:ext uri="{BB962C8B-B14F-4D97-AF65-F5344CB8AC3E}">
        <p14:creationId xmlns:p14="http://schemas.microsoft.com/office/powerpoint/2010/main" val="3081380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united states&#10;&#10;Description automatically generated">
            <a:extLst>
              <a:ext uri="{FF2B5EF4-FFF2-40B4-BE49-F238E27FC236}">
                <a16:creationId xmlns:a16="http://schemas.microsoft.com/office/drawing/2014/main" id="{B1141766-DA8A-A7FC-F5A5-D8380070BD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4253" y="2170546"/>
            <a:ext cx="8664250" cy="4158932"/>
          </a:xfrm>
          <a:prstGeom prst="rect">
            <a:avLst/>
          </a:prstGeom>
        </p:spPr>
      </p:pic>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How and Where to Access FIA Data</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44</a:t>
            </a:fld>
            <a:endParaRPr lang="en-US"/>
          </a:p>
        </p:txBody>
      </p:sp>
      <p:sp>
        <p:nvSpPr>
          <p:cNvPr id="2" name="TextBox 1">
            <a:extLst>
              <a:ext uri="{FF2B5EF4-FFF2-40B4-BE49-F238E27FC236}">
                <a16:creationId xmlns:a16="http://schemas.microsoft.com/office/drawing/2014/main" id="{B38355A6-EBA6-6AAA-0204-22BB8F62CA14}"/>
              </a:ext>
            </a:extLst>
          </p:cNvPr>
          <p:cNvSpPr txBox="1"/>
          <p:nvPr/>
        </p:nvSpPr>
        <p:spPr>
          <a:xfrm>
            <a:off x="502673" y="1412078"/>
            <a:ext cx="10510132" cy="430887"/>
          </a:xfrm>
          <a:prstGeom prst="rect">
            <a:avLst/>
          </a:prstGeom>
          <a:noFill/>
        </p:spPr>
        <p:txBody>
          <a:bodyPr wrap="square" rtlCol="0">
            <a:spAutoFit/>
          </a:bodyPr>
          <a:lstStyle/>
          <a:p>
            <a:r>
              <a:rPr lang="en-US" sz="2200" b="1" dirty="0">
                <a:cs typeface="Posterama" panose="020B0504020200020000" pitchFamily="34" charset="0"/>
              </a:rPr>
              <a:t>Example:  </a:t>
            </a:r>
            <a:r>
              <a:rPr lang="en-US" sz="2200" dirty="0">
                <a:cs typeface="Posterama" panose="020B0504020200020000" pitchFamily="34" charset="0"/>
              </a:rPr>
              <a:t>PLOT data in .csv format for the state of Oregon, direct from DataMart webpage</a:t>
            </a:r>
          </a:p>
        </p:txBody>
      </p:sp>
      <p:grpSp>
        <p:nvGrpSpPr>
          <p:cNvPr id="16" name="Group 15">
            <a:extLst>
              <a:ext uri="{FF2B5EF4-FFF2-40B4-BE49-F238E27FC236}">
                <a16:creationId xmlns:a16="http://schemas.microsoft.com/office/drawing/2014/main" id="{055C643D-3492-586B-6F0B-F13ADD8A0828}"/>
              </a:ext>
            </a:extLst>
          </p:cNvPr>
          <p:cNvGrpSpPr/>
          <p:nvPr/>
        </p:nvGrpSpPr>
        <p:grpSpPr>
          <a:xfrm>
            <a:off x="20337" y="2901732"/>
            <a:ext cx="2441383" cy="478039"/>
            <a:chOff x="-94940" y="2590624"/>
            <a:chExt cx="2441383" cy="478039"/>
          </a:xfrm>
        </p:grpSpPr>
        <p:sp>
          <p:nvSpPr>
            <p:cNvPr id="11" name="Rectangle 10">
              <a:extLst>
                <a:ext uri="{FF2B5EF4-FFF2-40B4-BE49-F238E27FC236}">
                  <a16:creationId xmlns:a16="http://schemas.microsoft.com/office/drawing/2014/main" id="{B14B7667-60B1-98D3-AA4E-16662085A47B}"/>
                </a:ext>
              </a:extLst>
            </p:cNvPr>
            <p:cNvSpPr/>
            <p:nvPr/>
          </p:nvSpPr>
          <p:spPr>
            <a:xfrm>
              <a:off x="2003196" y="2789694"/>
              <a:ext cx="343247" cy="2789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A6BB658-4D58-4BED-4232-0F2DCA0A6E99}"/>
                </a:ext>
              </a:extLst>
            </p:cNvPr>
            <p:cNvCxnSpPr/>
            <p:nvPr/>
          </p:nvCxnSpPr>
          <p:spPr>
            <a:xfrm>
              <a:off x="897877" y="2914022"/>
              <a:ext cx="1105319"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D30C37-6CB0-1D04-8466-BF3E709AC22E}"/>
                </a:ext>
              </a:extLst>
            </p:cNvPr>
            <p:cNvSpPr txBox="1"/>
            <p:nvPr/>
          </p:nvSpPr>
          <p:spPr>
            <a:xfrm>
              <a:off x="-94940" y="2590624"/>
              <a:ext cx="1866280" cy="338554"/>
            </a:xfrm>
            <a:prstGeom prst="rect">
              <a:avLst/>
            </a:prstGeom>
            <a:noFill/>
          </p:spPr>
          <p:txBody>
            <a:bodyPr wrap="square" rtlCol="0">
              <a:spAutoFit/>
            </a:bodyPr>
            <a:lstStyle/>
            <a:p>
              <a:pPr algn="ctr"/>
              <a:r>
                <a:rPr lang="en-US" sz="1600" b="1" dirty="0"/>
                <a:t>.csv file format</a:t>
              </a:r>
            </a:p>
          </p:txBody>
        </p:sp>
      </p:grpSp>
      <p:grpSp>
        <p:nvGrpSpPr>
          <p:cNvPr id="17" name="Group 16">
            <a:extLst>
              <a:ext uri="{FF2B5EF4-FFF2-40B4-BE49-F238E27FC236}">
                <a16:creationId xmlns:a16="http://schemas.microsoft.com/office/drawing/2014/main" id="{ACDCFD5D-510D-A75F-8084-CBC7AAE62623}"/>
              </a:ext>
            </a:extLst>
          </p:cNvPr>
          <p:cNvGrpSpPr/>
          <p:nvPr/>
        </p:nvGrpSpPr>
        <p:grpSpPr>
          <a:xfrm>
            <a:off x="-76204" y="3406643"/>
            <a:ext cx="2647954" cy="352477"/>
            <a:chOff x="-35263" y="2263335"/>
            <a:chExt cx="2520229" cy="352477"/>
          </a:xfrm>
        </p:grpSpPr>
        <p:sp>
          <p:nvSpPr>
            <p:cNvPr id="18" name="Rectangle 17">
              <a:extLst>
                <a:ext uri="{FF2B5EF4-FFF2-40B4-BE49-F238E27FC236}">
                  <a16:creationId xmlns:a16="http://schemas.microsoft.com/office/drawing/2014/main" id="{3D94FF6F-B513-723D-25EC-DF21A752EF8B}"/>
                </a:ext>
              </a:extLst>
            </p:cNvPr>
            <p:cNvSpPr/>
            <p:nvPr/>
          </p:nvSpPr>
          <p:spPr>
            <a:xfrm>
              <a:off x="1910063" y="2308623"/>
              <a:ext cx="574903" cy="3071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1D49146-5D00-1373-C008-174BF05192FD}"/>
                </a:ext>
              </a:extLst>
            </p:cNvPr>
            <p:cNvCxnSpPr/>
            <p:nvPr/>
          </p:nvCxnSpPr>
          <p:spPr>
            <a:xfrm>
              <a:off x="804744" y="2587592"/>
              <a:ext cx="1105319"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07E828-F5DD-8CBE-250E-7E5618D8150F}"/>
                </a:ext>
              </a:extLst>
            </p:cNvPr>
            <p:cNvSpPr txBox="1"/>
            <p:nvPr/>
          </p:nvSpPr>
          <p:spPr>
            <a:xfrm>
              <a:off x="-35263" y="2263335"/>
              <a:ext cx="1866280" cy="338554"/>
            </a:xfrm>
            <a:prstGeom prst="rect">
              <a:avLst/>
            </a:prstGeom>
            <a:noFill/>
          </p:spPr>
          <p:txBody>
            <a:bodyPr wrap="square" rtlCol="0">
              <a:spAutoFit/>
            </a:bodyPr>
            <a:lstStyle/>
            <a:p>
              <a:pPr algn="ctr"/>
              <a:r>
                <a:rPr lang="en-US" sz="1600" b="1" dirty="0"/>
                <a:t>Oregon selected</a:t>
              </a:r>
            </a:p>
          </p:txBody>
        </p:sp>
      </p:grpSp>
      <p:grpSp>
        <p:nvGrpSpPr>
          <p:cNvPr id="21" name="Group 20">
            <a:extLst>
              <a:ext uri="{FF2B5EF4-FFF2-40B4-BE49-F238E27FC236}">
                <a16:creationId xmlns:a16="http://schemas.microsoft.com/office/drawing/2014/main" id="{17D23D95-A3A5-0DEA-C8F3-F14509609833}"/>
              </a:ext>
            </a:extLst>
          </p:cNvPr>
          <p:cNvGrpSpPr/>
          <p:nvPr/>
        </p:nvGrpSpPr>
        <p:grpSpPr>
          <a:xfrm>
            <a:off x="440725" y="5284440"/>
            <a:ext cx="3584014" cy="448246"/>
            <a:chOff x="-1099048" y="2139346"/>
            <a:chExt cx="3584014" cy="448246"/>
          </a:xfrm>
        </p:grpSpPr>
        <p:sp>
          <p:nvSpPr>
            <p:cNvPr id="22" name="Rectangle 21">
              <a:extLst>
                <a:ext uri="{FF2B5EF4-FFF2-40B4-BE49-F238E27FC236}">
                  <a16:creationId xmlns:a16="http://schemas.microsoft.com/office/drawing/2014/main" id="{F5642672-9EF5-AB8F-6054-22DBE2D48F5F}"/>
                </a:ext>
              </a:extLst>
            </p:cNvPr>
            <p:cNvSpPr/>
            <p:nvPr/>
          </p:nvSpPr>
          <p:spPr>
            <a:xfrm>
              <a:off x="1910063" y="2308623"/>
              <a:ext cx="574903" cy="2789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A2A6CC4-0A59-71A8-1878-2FD3F06451DC}"/>
                </a:ext>
              </a:extLst>
            </p:cNvPr>
            <p:cNvCxnSpPr>
              <a:cxnSpLocks/>
            </p:cNvCxnSpPr>
            <p:nvPr/>
          </p:nvCxnSpPr>
          <p:spPr>
            <a:xfrm>
              <a:off x="-350387" y="2447127"/>
              <a:ext cx="226045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41E0A6-0626-286B-7105-A4CC849F8505}"/>
                </a:ext>
              </a:extLst>
            </p:cNvPr>
            <p:cNvSpPr txBox="1"/>
            <p:nvPr/>
          </p:nvSpPr>
          <p:spPr>
            <a:xfrm>
              <a:off x="-1099048" y="2139346"/>
              <a:ext cx="2072805" cy="338554"/>
            </a:xfrm>
            <a:prstGeom prst="rect">
              <a:avLst/>
            </a:prstGeom>
            <a:noFill/>
          </p:spPr>
          <p:txBody>
            <a:bodyPr wrap="square" rtlCol="0">
              <a:spAutoFit/>
            </a:bodyPr>
            <a:lstStyle/>
            <a:p>
              <a:pPr algn="ctr"/>
              <a:r>
                <a:rPr lang="en-US" sz="1600" b="1" dirty="0"/>
                <a:t>PLOT table available</a:t>
              </a:r>
            </a:p>
          </p:txBody>
        </p:sp>
      </p:grpSp>
      <p:grpSp>
        <p:nvGrpSpPr>
          <p:cNvPr id="28" name="Group 27">
            <a:extLst>
              <a:ext uri="{FF2B5EF4-FFF2-40B4-BE49-F238E27FC236}">
                <a16:creationId xmlns:a16="http://schemas.microsoft.com/office/drawing/2014/main" id="{C974BD46-B783-FDAE-44A8-8E0009E01682}"/>
              </a:ext>
            </a:extLst>
          </p:cNvPr>
          <p:cNvGrpSpPr/>
          <p:nvPr/>
        </p:nvGrpSpPr>
        <p:grpSpPr>
          <a:xfrm>
            <a:off x="-484218" y="5632671"/>
            <a:ext cx="2923207" cy="673832"/>
            <a:chOff x="-277891" y="1894007"/>
            <a:chExt cx="2974890" cy="673838"/>
          </a:xfrm>
        </p:grpSpPr>
        <p:sp>
          <p:nvSpPr>
            <p:cNvPr id="29" name="Rectangle 28">
              <a:extLst>
                <a:ext uri="{FF2B5EF4-FFF2-40B4-BE49-F238E27FC236}">
                  <a16:creationId xmlns:a16="http://schemas.microsoft.com/office/drawing/2014/main" id="{654A4675-25F2-11F2-A8AF-340E77CE587C}"/>
                </a:ext>
              </a:extLst>
            </p:cNvPr>
            <p:cNvSpPr/>
            <p:nvPr/>
          </p:nvSpPr>
          <p:spPr>
            <a:xfrm>
              <a:off x="1983880" y="2313524"/>
              <a:ext cx="713119" cy="2543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D478967-1F35-2947-88C0-A76CE6143B7F}"/>
                </a:ext>
              </a:extLst>
            </p:cNvPr>
            <p:cNvCxnSpPr>
              <a:cxnSpLocks/>
            </p:cNvCxnSpPr>
            <p:nvPr/>
          </p:nvCxnSpPr>
          <p:spPr>
            <a:xfrm>
              <a:off x="583568" y="2475702"/>
              <a:ext cx="135781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E4F159-A552-4234-2BED-1664D3CF905A}"/>
                </a:ext>
              </a:extLst>
            </p:cNvPr>
            <p:cNvSpPr txBox="1"/>
            <p:nvPr/>
          </p:nvSpPr>
          <p:spPr>
            <a:xfrm>
              <a:off x="-277891" y="1894007"/>
              <a:ext cx="2333636" cy="584780"/>
            </a:xfrm>
            <a:prstGeom prst="rect">
              <a:avLst/>
            </a:prstGeom>
            <a:noFill/>
          </p:spPr>
          <p:txBody>
            <a:bodyPr wrap="square" rtlCol="0">
              <a:spAutoFit/>
            </a:bodyPr>
            <a:lstStyle/>
            <a:p>
              <a:pPr algn="r"/>
              <a:r>
                <a:rPr lang="en-US" sz="1600" b="1" dirty="0"/>
                <a:t>Oregon PLOT table downloaded as .csv</a:t>
              </a:r>
            </a:p>
          </p:txBody>
        </p:sp>
      </p:grpSp>
    </p:spTree>
    <p:extLst>
      <p:ext uri="{BB962C8B-B14F-4D97-AF65-F5344CB8AC3E}">
        <p14:creationId xmlns:p14="http://schemas.microsoft.com/office/powerpoint/2010/main" val="338649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How and Where to Access FIA Data</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45</a:t>
            </a:fld>
            <a:endParaRPr lang="en-US"/>
          </a:p>
        </p:txBody>
      </p:sp>
      <p:sp>
        <p:nvSpPr>
          <p:cNvPr id="2" name="TextBox 1">
            <a:extLst>
              <a:ext uri="{FF2B5EF4-FFF2-40B4-BE49-F238E27FC236}">
                <a16:creationId xmlns:a16="http://schemas.microsoft.com/office/drawing/2014/main" id="{B38355A6-EBA6-6AAA-0204-22BB8F62CA14}"/>
              </a:ext>
            </a:extLst>
          </p:cNvPr>
          <p:cNvSpPr txBox="1"/>
          <p:nvPr/>
        </p:nvSpPr>
        <p:spPr>
          <a:xfrm>
            <a:off x="502673" y="1412078"/>
            <a:ext cx="10074342" cy="430887"/>
          </a:xfrm>
          <a:prstGeom prst="rect">
            <a:avLst/>
          </a:prstGeom>
          <a:noFill/>
        </p:spPr>
        <p:txBody>
          <a:bodyPr wrap="square" rtlCol="0">
            <a:spAutoFit/>
          </a:bodyPr>
          <a:lstStyle/>
          <a:p>
            <a:r>
              <a:rPr lang="en-US" sz="2200" b="1" dirty="0">
                <a:cs typeface="Posterama" panose="020B0504020200020000" pitchFamily="34" charset="0"/>
              </a:rPr>
              <a:t>Example:  </a:t>
            </a:r>
            <a:r>
              <a:rPr lang="en-US" sz="2200" dirty="0">
                <a:cs typeface="Posterama" panose="020B0504020200020000" pitchFamily="34" charset="0"/>
              </a:rPr>
              <a:t>PLOT data in .csv format for the state of Oregon, downloaded in R</a:t>
            </a:r>
          </a:p>
        </p:txBody>
      </p:sp>
      <p:pic>
        <p:nvPicPr>
          <p:cNvPr id="10" name="Picture 9" descr="A close-up of a computer screen&#10;&#10;Description automatically generated">
            <a:extLst>
              <a:ext uri="{FF2B5EF4-FFF2-40B4-BE49-F238E27FC236}">
                <a16:creationId xmlns:a16="http://schemas.microsoft.com/office/drawing/2014/main" id="{B9183D30-12E0-3399-107D-044582EB4F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2426" y="2000126"/>
            <a:ext cx="11267146" cy="894303"/>
          </a:xfrm>
          <a:prstGeom prst="rect">
            <a:avLst/>
          </a:prstGeom>
        </p:spPr>
      </p:pic>
      <p:pic>
        <p:nvPicPr>
          <p:cNvPr id="13" name="Picture 12" descr="A screenshot of a table&#10;&#10;Description automatically generated">
            <a:extLst>
              <a:ext uri="{FF2B5EF4-FFF2-40B4-BE49-F238E27FC236}">
                <a16:creationId xmlns:a16="http://schemas.microsoft.com/office/drawing/2014/main" id="{E22E08FF-32F9-8569-07CE-8D5348AFF5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8764" y="3216406"/>
            <a:ext cx="3755036" cy="3395129"/>
          </a:xfrm>
          <a:prstGeom prst="rect">
            <a:avLst/>
          </a:prstGeom>
          <a:ln w="38100">
            <a:solidFill>
              <a:srgbClr val="385723"/>
            </a:solidFill>
          </a:ln>
        </p:spPr>
      </p:pic>
    </p:spTree>
    <p:extLst>
      <p:ext uri="{BB962C8B-B14F-4D97-AF65-F5344CB8AC3E}">
        <p14:creationId xmlns:p14="http://schemas.microsoft.com/office/powerpoint/2010/main" val="258872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(b)  How and Where to Access FIA Data</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46</a:t>
            </a:fld>
            <a:endParaRPr lang="en-US"/>
          </a:p>
        </p:txBody>
      </p:sp>
      <p:sp>
        <p:nvSpPr>
          <p:cNvPr id="3" name="TextBox 2">
            <a:extLst>
              <a:ext uri="{FF2B5EF4-FFF2-40B4-BE49-F238E27FC236}">
                <a16:creationId xmlns:a16="http://schemas.microsoft.com/office/drawing/2014/main" id="{CEEA3895-5298-7910-E9E8-BDA31AE08C55}"/>
              </a:ext>
            </a:extLst>
          </p:cNvPr>
          <p:cNvSpPr txBox="1"/>
          <p:nvPr/>
        </p:nvSpPr>
        <p:spPr>
          <a:xfrm>
            <a:off x="1019654" y="1852180"/>
            <a:ext cx="10216283" cy="4431983"/>
          </a:xfrm>
          <a:prstGeom prst="rect">
            <a:avLst/>
          </a:prstGeom>
          <a:noFill/>
        </p:spPr>
        <p:txBody>
          <a:bodyPr wrap="square" rtlCol="0">
            <a:spAutoFit/>
          </a:bodyPr>
          <a:lstStyle/>
          <a:p>
            <a:r>
              <a:rPr lang="en-US" sz="2200" b="1" i="1" dirty="0">
                <a:cs typeface="Posterama" panose="020B0504020200020000" pitchFamily="34" charset="0"/>
              </a:rPr>
              <a:t>Summary Points:</a:t>
            </a:r>
          </a:p>
          <a:p>
            <a:endParaRPr lang="en-US" b="1" i="1" dirty="0">
              <a:cs typeface="Posterama" panose="020B0504020200020000" pitchFamily="34" charset="0"/>
            </a:endParaRPr>
          </a:p>
          <a:p>
            <a:r>
              <a:rPr lang="en-US" sz="2200" dirty="0">
                <a:cs typeface="Posterama" panose="020B0504020200020000" pitchFamily="34" charset="0"/>
              </a:rPr>
              <a:t>Different options for getting data downloaded onto your machine (direct versus R versus others!).</a:t>
            </a:r>
          </a:p>
          <a:p>
            <a:endParaRPr lang="en-US" sz="2200" dirty="0">
              <a:cs typeface="Posterama" panose="020B0504020200020000" pitchFamily="34" charset="0"/>
            </a:endParaRPr>
          </a:p>
          <a:p>
            <a:r>
              <a:rPr lang="en-US" sz="2200" dirty="0">
                <a:cs typeface="Posterama" panose="020B0504020200020000" pitchFamily="34" charset="0"/>
              </a:rPr>
              <a:t>Considerations when downloading data:</a:t>
            </a:r>
          </a:p>
          <a:p>
            <a:pPr marL="342900" indent="-342900">
              <a:buFont typeface="Arial" panose="020B0604020202020204" pitchFamily="34" charset="0"/>
              <a:buChar char="•"/>
            </a:pPr>
            <a:r>
              <a:rPr lang="en-US" sz="2200" dirty="0">
                <a:cs typeface="Posterama" panose="020B0504020200020000" pitchFamily="34" charset="0"/>
              </a:rPr>
              <a:t>What variables to include. Might not need/want all available.</a:t>
            </a:r>
          </a:p>
          <a:p>
            <a:pPr marL="342900" indent="-342900">
              <a:buFont typeface="Arial" panose="020B0604020202020204" pitchFamily="34" charset="0"/>
              <a:buChar char="•"/>
            </a:pPr>
            <a:r>
              <a:rPr lang="en-US" sz="2200" dirty="0">
                <a:cs typeface="Posterama" panose="020B0504020200020000" pitchFamily="34" charset="0"/>
              </a:rPr>
              <a:t>Year ranges of data to download.</a:t>
            </a:r>
          </a:p>
          <a:p>
            <a:pPr marL="342900" indent="-342900">
              <a:buFont typeface="Arial" panose="020B0604020202020204" pitchFamily="34" charset="0"/>
              <a:buChar char="•"/>
            </a:pPr>
            <a:r>
              <a:rPr lang="en-US" sz="2200" dirty="0">
                <a:cs typeface="Posterama" panose="020B0504020200020000" pitchFamily="34" charset="0"/>
              </a:rPr>
              <a:t>Multi-state downloads.</a:t>
            </a:r>
          </a:p>
          <a:p>
            <a:pPr marL="342900" indent="-342900">
              <a:buFont typeface="Arial" panose="020B0604020202020204" pitchFamily="34" charset="0"/>
              <a:buChar char="•"/>
            </a:pPr>
            <a:r>
              <a:rPr lang="en-US" sz="2200" dirty="0">
                <a:cs typeface="Posterama" panose="020B0504020200020000" pitchFamily="34" charset="0"/>
              </a:rPr>
              <a:t>Bulk downloads (i.e. all PLOTs).</a:t>
            </a:r>
          </a:p>
          <a:p>
            <a:pPr marL="342900" indent="-342900">
              <a:buFont typeface="Arial" panose="020B0604020202020204" pitchFamily="34" charset="0"/>
              <a:buChar char="•"/>
            </a:pPr>
            <a:r>
              <a:rPr lang="en-US" sz="2200" dirty="0">
                <a:cs typeface="Posterama" panose="020B0504020200020000" pitchFamily="34" charset="0"/>
              </a:rPr>
              <a:t>Archive the version of the data when you download it, </a:t>
            </a:r>
            <a:r>
              <a:rPr lang="en-US" sz="2200" b="1" dirty="0">
                <a:cs typeface="Posterama" panose="020B0504020200020000" pitchFamily="34" charset="0"/>
              </a:rPr>
              <a:t>updates frequently</a:t>
            </a:r>
            <a:r>
              <a:rPr lang="en-US" sz="2200" dirty="0">
                <a:cs typeface="Posterama" panose="020B0504020200020000" pitchFamily="34" charset="0"/>
              </a:rPr>
              <a:t>!</a:t>
            </a:r>
          </a:p>
          <a:p>
            <a:pPr marL="342900" indent="-342900">
              <a:buFont typeface="Arial" panose="020B0604020202020204" pitchFamily="34" charset="0"/>
              <a:buChar char="•"/>
            </a:pPr>
            <a:r>
              <a:rPr lang="en-US" sz="2200" dirty="0">
                <a:cs typeface="Posterama" panose="020B0504020200020000" pitchFamily="34" charset="0"/>
              </a:rPr>
              <a:t>…the database is huge and there’s a lot you can do with it!</a:t>
            </a:r>
          </a:p>
          <a:p>
            <a:pPr marL="342900" indent="-342900">
              <a:buFont typeface="Arial" panose="020B0604020202020204" pitchFamily="34" charset="0"/>
              <a:buChar char="•"/>
            </a:pPr>
            <a:endParaRPr lang="en-US" sz="2200" dirty="0">
              <a:cs typeface="Posterama" panose="020B0504020200020000" pitchFamily="34" charset="0"/>
            </a:endParaRPr>
          </a:p>
        </p:txBody>
      </p:sp>
    </p:spTree>
    <p:extLst>
      <p:ext uri="{BB962C8B-B14F-4D97-AF65-F5344CB8AC3E}">
        <p14:creationId xmlns:p14="http://schemas.microsoft.com/office/powerpoint/2010/main" val="2516929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FIA Tables of Ecological Relevance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47</a:t>
            </a:fld>
            <a:endParaRPr lang="en-US"/>
          </a:p>
        </p:txBody>
      </p:sp>
      <p:sp>
        <p:nvSpPr>
          <p:cNvPr id="9" name="TextBox 8">
            <a:extLst>
              <a:ext uri="{FF2B5EF4-FFF2-40B4-BE49-F238E27FC236}">
                <a16:creationId xmlns:a16="http://schemas.microsoft.com/office/drawing/2014/main" id="{7FEF81C4-81CD-E30B-83AB-A57C39189D27}"/>
              </a:ext>
            </a:extLst>
          </p:cNvPr>
          <p:cNvSpPr txBox="1"/>
          <p:nvPr/>
        </p:nvSpPr>
        <p:spPr>
          <a:xfrm>
            <a:off x="6480048" y="2202030"/>
            <a:ext cx="3727681" cy="3170099"/>
          </a:xfrm>
          <a:prstGeom prst="rect">
            <a:avLst/>
          </a:prstGeom>
          <a:noFill/>
        </p:spPr>
        <p:txBody>
          <a:bodyPr wrap="square" rtlCol="0">
            <a:spAutoFit/>
          </a:bodyPr>
          <a:lstStyle/>
          <a:p>
            <a:pPr algn="ctr"/>
            <a:r>
              <a:rPr lang="en-US" sz="2000" dirty="0">
                <a:cs typeface="Posterama" panose="020B0504020200020000" pitchFamily="34" charset="0"/>
              </a:rPr>
              <a:t>The PLOT table contains information about all plots in each state, for which various ground measurements are taken.</a:t>
            </a:r>
          </a:p>
          <a:p>
            <a:pPr algn="ctr"/>
            <a:endParaRPr lang="en-US" sz="2000" dirty="0">
              <a:cs typeface="Posterama" panose="020B0504020200020000" pitchFamily="34" charset="0"/>
            </a:endParaRPr>
          </a:p>
          <a:p>
            <a:pPr algn="ctr"/>
            <a:r>
              <a:rPr lang="en-US" sz="2000" dirty="0">
                <a:cs typeface="Posterama" panose="020B0504020200020000" pitchFamily="34" charset="0"/>
              </a:rPr>
              <a:t> Available data include: fuzzed/swapped plot coordinates, state information, year representing when data was collected.</a:t>
            </a:r>
          </a:p>
        </p:txBody>
      </p:sp>
      <p:pic>
        <p:nvPicPr>
          <p:cNvPr id="11" name="Picture 10">
            <a:extLst>
              <a:ext uri="{FF2B5EF4-FFF2-40B4-BE49-F238E27FC236}">
                <a16:creationId xmlns:a16="http://schemas.microsoft.com/office/drawing/2014/main" id="{5AD61198-07BE-C027-5EA0-6ACE048411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7539" y="1798541"/>
            <a:ext cx="2130743" cy="4267546"/>
          </a:xfrm>
          <a:prstGeom prst="rect">
            <a:avLst/>
          </a:prstGeom>
        </p:spPr>
      </p:pic>
      <p:sp>
        <p:nvSpPr>
          <p:cNvPr id="13" name="Right Brace 12">
            <a:extLst>
              <a:ext uri="{FF2B5EF4-FFF2-40B4-BE49-F238E27FC236}">
                <a16:creationId xmlns:a16="http://schemas.microsoft.com/office/drawing/2014/main" id="{F2A372AD-CC4B-140A-95B7-2755F30CA4A0}"/>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19826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FIA Tables of Ecological Relevance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48</a:t>
            </a:fld>
            <a:endParaRPr lang="en-US"/>
          </a:p>
        </p:txBody>
      </p:sp>
      <p:sp>
        <p:nvSpPr>
          <p:cNvPr id="9" name="TextBox 8">
            <a:extLst>
              <a:ext uri="{FF2B5EF4-FFF2-40B4-BE49-F238E27FC236}">
                <a16:creationId xmlns:a16="http://schemas.microsoft.com/office/drawing/2014/main" id="{7FEF81C4-81CD-E30B-83AB-A57C39189D27}"/>
              </a:ext>
            </a:extLst>
          </p:cNvPr>
          <p:cNvSpPr txBox="1"/>
          <p:nvPr/>
        </p:nvSpPr>
        <p:spPr>
          <a:xfrm>
            <a:off x="6561515" y="2411193"/>
            <a:ext cx="3727681" cy="3170099"/>
          </a:xfrm>
          <a:prstGeom prst="rect">
            <a:avLst/>
          </a:prstGeom>
          <a:noFill/>
        </p:spPr>
        <p:txBody>
          <a:bodyPr wrap="square" rtlCol="0">
            <a:spAutoFit/>
          </a:bodyPr>
          <a:lstStyle/>
          <a:p>
            <a:pPr algn="ctr"/>
            <a:r>
              <a:rPr lang="en-US" sz="2000" dirty="0">
                <a:cs typeface="Posterama" panose="020B0504020200020000" pitchFamily="34" charset="0"/>
              </a:rPr>
              <a:t>The TREE table contains information for all tree-level measurements taken for those individual trees surveyed on each plot. </a:t>
            </a:r>
          </a:p>
          <a:p>
            <a:pPr algn="ctr"/>
            <a:endParaRPr lang="en-US" sz="2000" dirty="0">
              <a:cs typeface="Posterama" panose="020B0504020200020000" pitchFamily="34" charset="0"/>
            </a:endParaRPr>
          </a:p>
          <a:p>
            <a:pPr algn="ctr"/>
            <a:r>
              <a:rPr lang="en-US" sz="2000" dirty="0">
                <a:cs typeface="Posterama" panose="020B0504020200020000" pitchFamily="34" charset="0"/>
              </a:rPr>
              <a:t>Available data include: size, species, live/dead status, agent of mortality, damage codes, disturbance codes etc.</a:t>
            </a:r>
          </a:p>
        </p:txBody>
      </p:sp>
      <p:pic>
        <p:nvPicPr>
          <p:cNvPr id="10" name="Picture 9">
            <a:extLst>
              <a:ext uri="{FF2B5EF4-FFF2-40B4-BE49-F238E27FC236}">
                <a16:creationId xmlns:a16="http://schemas.microsoft.com/office/drawing/2014/main" id="{308C0A15-D522-771C-AA42-547680E49D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73764" y="1794888"/>
            <a:ext cx="2140085" cy="4299236"/>
          </a:xfrm>
          <a:prstGeom prst="rect">
            <a:avLst/>
          </a:prstGeom>
        </p:spPr>
      </p:pic>
      <p:sp>
        <p:nvSpPr>
          <p:cNvPr id="11" name="Right Brace 10">
            <a:extLst>
              <a:ext uri="{FF2B5EF4-FFF2-40B4-BE49-F238E27FC236}">
                <a16:creationId xmlns:a16="http://schemas.microsoft.com/office/drawing/2014/main" id="{63996199-2846-6ECB-829D-CABD6778AE27}"/>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49390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FIA Tables of Ecological Relevance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49</a:t>
            </a:fld>
            <a:endParaRPr lang="en-US"/>
          </a:p>
        </p:txBody>
      </p:sp>
      <p:sp>
        <p:nvSpPr>
          <p:cNvPr id="9" name="TextBox 8">
            <a:extLst>
              <a:ext uri="{FF2B5EF4-FFF2-40B4-BE49-F238E27FC236}">
                <a16:creationId xmlns:a16="http://schemas.microsoft.com/office/drawing/2014/main" id="{7FEF81C4-81CD-E30B-83AB-A57C39189D27}"/>
              </a:ext>
            </a:extLst>
          </p:cNvPr>
          <p:cNvSpPr txBox="1"/>
          <p:nvPr/>
        </p:nvSpPr>
        <p:spPr>
          <a:xfrm>
            <a:off x="5940552" y="3207719"/>
            <a:ext cx="3727681" cy="1015663"/>
          </a:xfrm>
          <a:prstGeom prst="rect">
            <a:avLst/>
          </a:prstGeom>
          <a:noFill/>
        </p:spPr>
        <p:txBody>
          <a:bodyPr wrap="square" rtlCol="0">
            <a:spAutoFit/>
          </a:bodyPr>
          <a:lstStyle/>
          <a:p>
            <a:pPr algn="ctr"/>
            <a:r>
              <a:rPr lang="en-US" sz="2000" dirty="0">
                <a:cs typeface="Posterama" panose="020B0504020200020000" pitchFamily="34" charset="0"/>
              </a:rPr>
              <a:t>The SEEDLING table contains information about seedlings found on plots. </a:t>
            </a:r>
          </a:p>
        </p:txBody>
      </p:sp>
      <p:pic>
        <p:nvPicPr>
          <p:cNvPr id="3" name="Picture 2">
            <a:extLst>
              <a:ext uri="{FF2B5EF4-FFF2-40B4-BE49-F238E27FC236}">
                <a16:creationId xmlns:a16="http://schemas.microsoft.com/office/drawing/2014/main" id="{86DFEAA8-4359-2973-B812-A6D33553F3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1152" y="2162542"/>
            <a:ext cx="2140085" cy="3490776"/>
          </a:xfrm>
          <a:prstGeom prst="rect">
            <a:avLst/>
          </a:prstGeom>
        </p:spPr>
      </p:pic>
      <p:sp>
        <p:nvSpPr>
          <p:cNvPr id="11" name="Right Brace 10">
            <a:extLst>
              <a:ext uri="{FF2B5EF4-FFF2-40B4-BE49-F238E27FC236}">
                <a16:creationId xmlns:a16="http://schemas.microsoft.com/office/drawing/2014/main" id="{FFE7B9AA-D760-053A-192A-B3BD19387678}"/>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03708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B0CD5-FCCD-989E-B26B-C6577372D236}"/>
              </a:ext>
            </a:extLst>
          </p:cNvPr>
          <p:cNvSpPr/>
          <p:nvPr/>
        </p:nvSpPr>
        <p:spPr>
          <a:xfrm>
            <a:off x="2466033" y="3081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464638"/>
            <a:ext cx="6487048" cy="707886"/>
          </a:xfrm>
          <a:prstGeom prst="rect">
            <a:avLst/>
          </a:prstGeom>
          <a:noFill/>
        </p:spPr>
        <p:txBody>
          <a:bodyPr wrap="square" rtlCol="0">
            <a:spAutoFit/>
          </a:bodyPr>
          <a:lstStyle/>
          <a:p>
            <a:pPr algn="ctr"/>
            <a:r>
              <a:rPr lang="en-US" sz="4000" b="1" dirty="0">
                <a:solidFill>
                  <a:schemeClr val="bg1"/>
                </a:solidFill>
                <a:latin typeface="Posterama" panose="020B0504020200020000" pitchFamily="34" charset="0"/>
                <a:cs typeface="Posterama" panose="020B0504020200020000" pitchFamily="34" charset="0"/>
              </a:rPr>
              <a:t>Workshop resources</a:t>
            </a:r>
          </a:p>
        </p:txBody>
      </p:sp>
      <p:sp>
        <p:nvSpPr>
          <p:cNvPr id="2" name="TextBox 1">
            <a:extLst>
              <a:ext uri="{FF2B5EF4-FFF2-40B4-BE49-F238E27FC236}">
                <a16:creationId xmlns:a16="http://schemas.microsoft.com/office/drawing/2014/main" id="{901F1A35-9D11-BEDF-639D-AD45097D5B15}"/>
              </a:ext>
            </a:extLst>
          </p:cNvPr>
          <p:cNvSpPr txBox="1"/>
          <p:nvPr/>
        </p:nvSpPr>
        <p:spPr>
          <a:xfrm>
            <a:off x="1028700" y="1785204"/>
            <a:ext cx="10134600" cy="1938992"/>
          </a:xfrm>
          <a:prstGeom prst="rect">
            <a:avLst/>
          </a:prstGeom>
          <a:noFill/>
        </p:spPr>
        <p:txBody>
          <a:bodyPr wrap="square" rtlCol="0">
            <a:spAutoFit/>
          </a:bodyPr>
          <a:lstStyle/>
          <a:p>
            <a:r>
              <a:rPr lang="en-US" sz="2400" dirty="0"/>
              <a:t>GitHub repository with slides, data, code, and documents: </a:t>
            </a:r>
          </a:p>
          <a:p>
            <a:r>
              <a:rPr lang="en-US" dirty="0"/>
              <a:t>	</a:t>
            </a:r>
          </a:p>
          <a:p>
            <a:r>
              <a:rPr lang="en-US" sz="2400" dirty="0"/>
              <a:t>	</a:t>
            </a:r>
            <a:r>
              <a:rPr lang="en-US" sz="2400" dirty="0">
                <a:hlinkClick r:id="rId2"/>
              </a:rPr>
              <a:t>https://github.com/daniel-perret/FIA-workshop-ESA2023</a:t>
            </a:r>
            <a:endParaRPr lang="en-US" sz="2400" dirty="0"/>
          </a:p>
          <a:p>
            <a:endParaRPr lang="en-US" dirty="0"/>
          </a:p>
          <a:p>
            <a:endParaRPr lang="en-US" dirty="0"/>
          </a:p>
          <a:p>
            <a:r>
              <a:rPr lang="en-US" dirty="0"/>
              <a:t>	</a:t>
            </a:r>
          </a:p>
        </p:txBody>
      </p:sp>
      <p:pic>
        <p:nvPicPr>
          <p:cNvPr id="4" name="Picture 3">
            <a:extLst>
              <a:ext uri="{FF2B5EF4-FFF2-40B4-BE49-F238E27FC236}">
                <a16:creationId xmlns:a16="http://schemas.microsoft.com/office/drawing/2014/main" id="{1C7D4DE6-EB33-168F-65EF-29122093EBEA}"/>
              </a:ext>
            </a:extLst>
          </p:cNvPr>
          <p:cNvPicPr>
            <a:picLocks noChangeAspect="1"/>
          </p:cNvPicPr>
          <p:nvPr/>
        </p:nvPicPr>
        <p:blipFill>
          <a:blip r:embed="rId3"/>
          <a:stretch>
            <a:fillRect/>
          </a:stretch>
        </p:blipFill>
        <p:spPr>
          <a:xfrm>
            <a:off x="9442314" y="1580892"/>
            <a:ext cx="1943371" cy="1848108"/>
          </a:xfrm>
          <a:prstGeom prst="rect">
            <a:avLst/>
          </a:prstGeom>
        </p:spPr>
      </p:pic>
      <p:sp>
        <p:nvSpPr>
          <p:cNvPr id="6" name="TextBox 5">
            <a:extLst>
              <a:ext uri="{FF2B5EF4-FFF2-40B4-BE49-F238E27FC236}">
                <a16:creationId xmlns:a16="http://schemas.microsoft.com/office/drawing/2014/main" id="{CEA988FF-2201-FA8F-2714-64C8B11FEA44}"/>
              </a:ext>
            </a:extLst>
          </p:cNvPr>
          <p:cNvSpPr txBox="1"/>
          <p:nvPr/>
        </p:nvSpPr>
        <p:spPr>
          <a:xfrm rot="5400000">
            <a:off x="10555510" y="2332980"/>
            <a:ext cx="1787349" cy="369332"/>
          </a:xfrm>
          <a:prstGeom prst="rect">
            <a:avLst/>
          </a:prstGeom>
          <a:noFill/>
        </p:spPr>
        <p:txBody>
          <a:bodyPr wrap="none" rtlCol="0">
            <a:spAutoFit/>
          </a:bodyPr>
          <a:lstStyle/>
          <a:p>
            <a:r>
              <a:rPr lang="en-US" i="1" dirty="0"/>
              <a:t>Look! A QR code!</a:t>
            </a:r>
          </a:p>
        </p:txBody>
      </p:sp>
      <p:sp>
        <p:nvSpPr>
          <p:cNvPr id="8" name="TextBox 7">
            <a:extLst>
              <a:ext uri="{FF2B5EF4-FFF2-40B4-BE49-F238E27FC236}">
                <a16:creationId xmlns:a16="http://schemas.microsoft.com/office/drawing/2014/main" id="{D0ACCF38-18C9-0F13-8B67-FFD465907514}"/>
              </a:ext>
            </a:extLst>
          </p:cNvPr>
          <p:cNvSpPr txBox="1"/>
          <p:nvPr/>
        </p:nvSpPr>
        <p:spPr>
          <a:xfrm>
            <a:off x="101600" y="3606800"/>
            <a:ext cx="12966700" cy="2954655"/>
          </a:xfrm>
          <a:prstGeom prst="rect">
            <a:avLst/>
          </a:prstGeom>
          <a:noFill/>
        </p:spPr>
        <p:txBody>
          <a:bodyPr wrap="square" rtlCol="0">
            <a:spAutoFit/>
          </a:bodyPr>
          <a:lstStyle/>
          <a:p>
            <a:r>
              <a:rPr lang="en-US" sz="2400" b="1" dirty="0"/>
              <a:t>FIA documentation:</a:t>
            </a:r>
            <a:endParaRPr lang="en-US" dirty="0"/>
          </a:p>
          <a:p>
            <a:r>
              <a:rPr lang="en-US" dirty="0"/>
              <a:t>	</a:t>
            </a:r>
            <a:r>
              <a:rPr lang="en-US" dirty="0">
                <a:hlinkClick r:id="rId4"/>
              </a:rPr>
              <a:t>https://www.fia.fs.usda.gov/library/database-documentation/#FIADB</a:t>
            </a:r>
            <a:endParaRPr lang="en-US" dirty="0"/>
          </a:p>
          <a:p>
            <a:endParaRPr lang="en-US" sz="2400" b="1" dirty="0"/>
          </a:p>
          <a:p>
            <a:r>
              <a:rPr lang="en-US" sz="2400" b="1" dirty="0"/>
              <a:t>FIA User Guide (Phase 2, Version 9.0.1):</a:t>
            </a:r>
            <a:endParaRPr lang="en-US" dirty="0"/>
          </a:p>
          <a:p>
            <a:r>
              <a:rPr lang="en-US" dirty="0">
                <a:hlinkClick r:id="rId5"/>
              </a:rPr>
              <a:t>https://www.fia.fs.usda.gov/library/database-documentation/current/ver90/FIADB%20User%20Guide%20P2_9-0-1_final.pdf</a:t>
            </a:r>
            <a:endParaRPr lang="en-US" dirty="0"/>
          </a:p>
          <a:p>
            <a:endParaRPr lang="en-US" dirty="0"/>
          </a:p>
          <a:p>
            <a:r>
              <a:rPr lang="en-US" sz="2400" b="1" dirty="0"/>
              <a:t>Population Estimation User Guide: </a:t>
            </a:r>
          </a:p>
          <a:p>
            <a:r>
              <a:rPr lang="en-US" dirty="0">
                <a:hlinkClick r:id="rId5"/>
              </a:rPr>
              <a:t>https://www.fia.fs.usda.gov/library/database-documentation/current/ver90/FIADB%20User%20Guide%20P2_9-0-1_final.pdf</a:t>
            </a:r>
            <a:endParaRPr lang="en-US" dirty="0"/>
          </a:p>
          <a:p>
            <a:endParaRPr lang="en-US" dirty="0"/>
          </a:p>
        </p:txBody>
      </p:sp>
    </p:spTree>
    <p:extLst>
      <p:ext uri="{BB962C8B-B14F-4D97-AF65-F5344CB8AC3E}">
        <p14:creationId xmlns:p14="http://schemas.microsoft.com/office/powerpoint/2010/main" val="1533584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FIA Tables of Ecological Relevance</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50</a:t>
            </a:fld>
            <a:endParaRPr lang="en-US"/>
          </a:p>
        </p:txBody>
      </p:sp>
      <p:sp>
        <p:nvSpPr>
          <p:cNvPr id="9" name="TextBox 8">
            <a:extLst>
              <a:ext uri="{FF2B5EF4-FFF2-40B4-BE49-F238E27FC236}">
                <a16:creationId xmlns:a16="http://schemas.microsoft.com/office/drawing/2014/main" id="{7FEF81C4-81CD-E30B-83AB-A57C39189D27}"/>
              </a:ext>
            </a:extLst>
          </p:cNvPr>
          <p:cNvSpPr txBox="1"/>
          <p:nvPr/>
        </p:nvSpPr>
        <p:spPr>
          <a:xfrm>
            <a:off x="6400823" y="3009670"/>
            <a:ext cx="3727681" cy="1631216"/>
          </a:xfrm>
          <a:prstGeom prst="rect">
            <a:avLst/>
          </a:prstGeom>
          <a:noFill/>
        </p:spPr>
        <p:txBody>
          <a:bodyPr wrap="square" rtlCol="0">
            <a:spAutoFit/>
          </a:bodyPr>
          <a:lstStyle/>
          <a:p>
            <a:pPr algn="ctr"/>
            <a:r>
              <a:rPr lang="en-US" sz="2000" dirty="0">
                <a:cs typeface="Posterama" panose="020B0504020200020000" pitchFamily="34" charset="0"/>
              </a:rPr>
              <a:t>The REF_SPECIES table allows species codes to be matched to species scientific and common names, to identify the trees/seedlings encountered. </a:t>
            </a:r>
          </a:p>
        </p:txBody>
      </p:sp>
      <p:pic>
        <p:nvPicPr>
          <p:cNvPr id="10" name="Picture 9">
            <a:extLst>
              <a:ext uri="{FF2B5EF4-FFF2-40B4-BE49-F238E27FC236}">
                <a16:creationId xmlns:a16="http://schemas.microsoft.com/office/drawing/2014/main" id="{D72CFF28-D6EA-60DA-7E35-38566DBC42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17286" y="2362238"/>
            <a:ext cx="2139696" cy="2926080"/>
          </a:xfrm>
          <a:prstGeom prst="rect">
            <a:avLst/>
          </a:prstGeom>
        </p:spPr>
      </p:pic>
      <p:sp>
        <p:nvSpPr>
          <p:cNvPr id="11" name="Right Brace 10">
            <a:extLst>
              <a:ext uri="{FF2B5EF4-FFF2-40B4-BE49-F238E27FC236}">
                <a16:creationId xmlns:a16="http://schemas.microsoft.com/office/drawing/2014/main" id="{6BCAB764-C4F3-D7E2-B8D8-6F2893A029D4}"/>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1719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493803-8635-5819-DC6B-E1A80CB4D0D8}"/>
              </a:ext>
            </a:extLst>
          </p:cNvPr>
          <p:cNvSpPr>
            <a:spLocks noGrp="1"/>
          </p:cNvSpPr>
          <p:nvPr>
            <p:ph type="sldNum" sz="quarter" idx="12"/>
          </p:nvPr>
        </p:nvSpPr>
        <p:spPr/>
        <p:txBody>
          <a:bodyPr/>
          <a:lstStyle/>
          <a:p>
            <a:fld id="{D94B56D9-450F-46F8-A965-7B81A9B8CDD2}" type="slidenum">
              <a:rPr lang="en-US" smtClean="0"/>
              <a:t>51</a:t>
            </a:fld>
            <a:endParaRPr lang="en-US"/>
          </a:p>
        </p:txBody>
      </p:sp>
      <p:grpSp>
        <p:nvGrpSpPr>
          <p:cNvPr id="5" name="Group 4">
            <a:extLst>
              <a:ext uri="{FF2B5EF4-FFF2-40B4-BE49-F238E27FC236}">
                <a16:creationId xmlns:a16="http://schemas.microsoft.com/office/drawing/2014/main" id="{22521DE5-4914-1143-9C5F-42E77DC558ED}"/>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68253575-0278-9D50-3874-26DC90732BA7}"/>
                </a:ext>
              </a:extLst>
            </p:cNvPr>
            <p:cNvGrpSpPr/>
            <p:nvPr/>
          </p:nvGrpSpPr>
          <p:grpSpPr>
            <a:xfrm>
              <a:off x="1" y="246465"/>
              <a:ext cx="8083897" cy="894303"/>
              <a:chOff x="0" y="457200"/>
              <a:chExt cx="8083897" cy="894303"/>
            </a:xfrm>
          </p:grpSpPr>
          <p:sp>
            <p:nvSpPr>
              <p:cNvPr id="8" name="Rectangle 7">
                <a:extLst>
                  <a:ext uri="{FF2B5EF4-FFF2-40B4-BE49-F238E27FC236}">
                    <a16:creationId xmlns:a16="http://schemas.microsoft.com/office/drawing/2014/main" id="{97A84AC4-EDB8-705A-0202-71593C64E9AC}"/>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E62F408D-B367-9F42-5D92-00F3DE3F392A}"/>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032ABD4E-6E1E-21C3-FE80-2DC50ACE3B6B}"/>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(c)  FIA Tables of Ecological Relevance</a:t>
              </a:r>
            </a:p>
          </p:txBody>
        </p:sp>
      </p:grpSp>
      <p:pic>
        <p:nvPicPr>
          <p:cNvPr id="2" name="Picture 1">
            <a:extLst>
              <a:ext uri="{FF2B5EF4-FFF2-40B4-BE49-F238E27FC236}">
                <a16:creationId xmlns:a16="http://schemas.microsoft.com/office/drawing/2014/main" id="{7AE3286E-F4F0-7DF7-DC0E-0D69CB64F2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7049" y="2171000"/>
            <a:ext cx="2167128" cy="3253694"/>
          </a:xfrm>
          <a:prstGeom prst="rect">
            <a:avLst/>
          </a:prstGeom>
        </p:spPr>
      </p:pic>
      <p:sp>
        <p:nvSpPr>
          <p:cNvPr id="3" name="TextBox 2">
            <a:extLst>
              <a:ext uri="{FF2B5EF4-FFF2-40B4-BE49-F238E27FC236}">
                <a16:creationId xmlns:a16="http://schemas.microsoft.com/office/drawing/2014/main" id="{03C93D88-43FF-AAEA-CA90-EDAB3F54B976}"/>
              </a:ext>
            </a:extLst>
          </p:cNvPr>
          <p:cNvSpPr txBox="1"/>
          <p:nvPr/>
        </p:nvSpPr>
        <p:spPr>
          <a:xfrm>
            <a:off x="6400824" y="2828351"/>
            <a:ext cx="3727681" cy="1938992"/>
          </a:xfrm>
          <a:prstGeom prst="rect">
            <a:avLst/>
          </a:prstGeom>
          <a:noFill/>
        </p:spPr>
        <p:txBody>
          <a:bodyPr wrap="square" rtlCol="0">
            <a:spAutoFit/>
          </a:bodyPr>
          <a:lstStyle/>
          <a:p>
            <a:pPr algn="ctr"/>
            <a:r>
              <a:rPr lang="en-US" sz="2000" dirty="0">
                <a:cs typeface="Posterama" panose="020B0504020200020000" pitchFamily="34" charset="0"/>
              </a:rPr>
              <a:t>The COND table provides information about, essentially, the habitat conditions encountered on a plot. Note: there can be multiple “conditions” found on a single plot. </a:t>
            </a:r>
          </a:p>
        </p:txBody>
      </p:sp>
      <p:sp>
        <p:nvSpPr>
          <p:cNvPr id="11" name="Right Brace 10">
            <a:extLst>
              <a:ext uri="{FF2B5EF4-FFF2-40B4-BE49-F238E27FC236}">
                <a16:creationId xmlns:a16="http://schemas.microsoft.com/office/drawing/2014/main" id="{C1C0645C-7E2E-FCF3-40BA-B849DB40934B}"/>
              </a:ext>
            </a:extLst>
          </p:cNvPr>
          <p:cNvSpPr/>
          <p:nvPr/>
        </p:nvSpPr>
        <p:spPr>
          <a:xfrm>
            <a:off x="4799565" y="1792854"/>
            <a:ext cx="876234" cy="4406778"/>
          </a:xfrm>
          <a:prstGeom prst="rightBrace">
            <a:avLst>
              <a:gd name="adj1" fmla="val 5972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4752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60DEFA1-154F-2417-D5CE-44F74EE65D93}"/>
              </a:ext>
            </a:extLst>
          </p:cNvPr>
          <p:cNvGrpSpPr/>
          <p:nvPr/>
        </p:nvGrpSpPr>
        <p:grpSpPr>
          <a:xfrm>
            <a:off x="1" y="246465"/>
            <a:ext cx="8083897" cy="894303"/>
            <a:chOff x="1" y="246465"/>
            <a:chExt cx="8083897" cy="894303"/>
          </a:xfrm>
        </p:grpSpPr>
        <p:grpSp>
          <p:nvGrpSpPr>
            <p:cNvPr id="6" name="Group 5">
              <a:extLst>
                <a:ext uri="{FF2B5EF4-FFF2-40B4-BE49-F238E27FC236}">
                  <a16:creationId xmlns:a16="http://schemas.microsoft.com/office/drawing/2014/main" id="{A0989311-DFCF-2122-4676-393EF5272118}"/>
                </a:ext>
              </a:extLst>
            </p:cNvPr>
            <p:cNvGrpSpPr/>
            <p:nvPr/>
          </p:nvGrpSpPr>
          <p:grpSpPr>
            <a:xfrm>
              <a:off x="1" y="246465"/>
              <a:ext cx="8083897" cy="894303"/>
              <a:chOff x="0" y="457200"/>
              <a:chExt cx="8083897" cy="894303"/>
            </a:xfrm>
          </p:grpSpPr>
          <p:sp>
            <p:nvSpPr>
              <p:cNvPr id="4" name="Rectangle 3">
                <a:extLst>
                  <a:ext uri="{FF2B5EF4-FFF2-40B4-BE49-F238E27FC236}">
                    <a16:creationId xmlns:a16="http://schemas.microsoft.com/office/drawing/2014/main" id="{AA5A697D-2B94-F19B-9E9B-5E3B64CF24AD}"/>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718025D9-14D1-0306-048F-5532511CDAFB}"/>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C18A174-D451-733E-914E-F57B1CE42A23}"/>
                </a:ext>
              </a:extLst>
            </p:cNvPr>
            <p:cNvSpPr txBox="1"/>
            <p:nvPr/>
          </p:nvSpPr>
          <p:spPr>
            <a:xfrm>
              <a:off x="320710" y="455089"/>
              <a:ext cx="6487048" cy="477054"/>
            </a:xfrm>
            <a:prstGeom prst="rect">
              <a:avLst/>
            </a:prstGeom>
            <a:noFill/>
          </p:spPr>
          <p:txBody>
            <a:bodyPr wrap="square" rtlCol="0">
              <a:spAutoFit/>
            </a:bodyPr>
            <a:lstStyle/>
            <a:p>
              <a:r>
                <a:rPr lang="en-US" sz="2500" b="1" dirty="0">
                  <a:solidFill>
                    <a:schemeClr val="bg1"/>
                  </a:solidFill>
                  <a:latin typeface="Posterama" panose="020B0504020200020000" pitchFamily="34" charset="0"/>
                  <a:cs typeface="Posterama" panose="020B0504020200020000" pitchFamily="34" charset="0"/>
                </a:rPr>
                <a:t>(d)  Example, Linking Tables for Analysis</a:t>
              </a:r>
            </a:p>
          </p:txBody>
        </p:sp>
      </p:grpSp>
      <p:sp>
        <p:nvSpPr>
          <p:cNvPr id="8" name="Slide Number Placeholder 7">
            <a:extLst>
              <a:ext uri="{FF2B5EF4-FFF2-40B4-BE49-F238E27FC236}">
                <a16:creationId xmlns:a16="http://schemas.microsoft.com/office/drawing/2014/main" id="{8EB0C151-79A5-8685-B437-81A37A7F4D4D}"/>
              </a:ext>
            </a:extLst>
          </p:cNvPr>
          <p:cNvSpPr>
            <a:spLocks noGrp="1"/>
          </p:cNvSpPr>
          <p:nvPr>
            <p:ph type="sldNum" sz="quarter" idx="12"/>
          </p:nvPr>
        </p:nvSpPr>
        <p:spPr/>
        <p:txBody>
          <a:bodyPr/>
          <a:lstStyle/>
          <a:p>
            <a:fld id="{D94B56D9-450F-46F8-A965-7B81A9B8CDD2}" type="slidenum">
              <a:rPr lang="en-US" smtClean="0"/>
              <a:t>52</a:t>
            </a:fld>
            <a:endParaRPr lang="en-US"/>
          </a:p>
        </p:txBody>
      </p:sp>
      <p:sp>
        <p:nvSpPr>
          <p:cNvPr id="2" name="TextBox 1">
            <a:extLst>
              <a:ext uri="{FF2B5EF4-FFF2-40B4-BE49-F238E27FC236}">
                <a16:creationId xmlns:a16="http://schemas.microsoft.com/office/drawing/2014/main" id="{E63F706E-097E-62EB-A3D8-EC3C80429F70}"/>
              </a:ext>
            </a:extLst>
          </p:cNvPr>
          <p:cNvSpPr txBox="1"/>
          <p:nvPr/>
        </p:nvSpPr>
        <p:spPr>
          <a:xfrm>
            <a:off x="1302327" y="2175164"/>
            <a:ext cx="7772400" cy="477054"/>
          </a:xfrm>
          <a:prstGeom prst="rect">
            <a:avLst/>
          </a:prstGeom>
          <a:noFill/>
        </p:spPr>
        <p:txBody>
          <a:bodyPr wrap="square" rtlCol="0">
            <a:spAutoFit/>
          </a:bodyPr>
          <a:lstStyle/>
          <a:p>
            <a:r>
              <a:rPr lang="en-US" sz="2500" b="1" i="1" dirty="0"/>
              <a:t>…jumping to R!</a:t>
            </a:r>
          </a:p>
        </p:txBody>
      </p:sp>
    </p:spTree>
    <p:extLst>
      <p:ext uri="{BB962C8B-B14F-4D97-AF65-F5344CB8AC3E}">
        <p14:creationId xmlns:p14="http://schemas.microsoft.com/office/powerpoint/2010/main" val="2303646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FA9675-3CF5-1A90-0C30-2E57900D62B5}"/>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72736" y="0"/>
            <a:ext cx="12264736" cy="6858000"/>
          </a:xfrm>
          <a:prstGeom prst="rect">
            <a:avLst/>
          </a:prstGeom>
        </p:spPr>
      </p:pic>
      <p:sp>
        <p:nvSpPr>
          <p:cNvPr id="2" name="Title 1">
            <a:extLst>
              <a:ext uri="{FF2B5EF4-FFF2-40B4-BE49-F238E27FC236}">
                <a16:creationId xmlns:a16="http://schemas.microsoft.com/office/drawing/2014/main" id="{33399DFF-F013-2638-090D-5685C086926A}"/>
              </a:ext>
            </a:extLst>
          </p:cNvPr>
          <p:cNvSpPr>
            <a:spLocks noGrp="1"/>
          </p:cNvSpPr>
          <p:nvPr>
            <p:ph type="ctrTitle"/>
          </p:nvPr>
        </p:nvSpPr>
        <p:spPr>
          <a:xfrm>
            <a:off x="498764" y="4159988"/>
            <a:ext cx="9144000" cy="1964833"/>
          </a:xfrm>
        </p:spPr>
        <p:txBody>
          <a:bodyPr>
            <a:normAutofit fontScale="90000"/>
          </a:bodyPr>
          <a:lstStyle/>
          <a:p>
            <a:pPr algn="l"/>
            <a:br>
              <a:rPr lang="en-US" sz="5500" b="1" dirty="0">
                <a:latin typeface="Posterama" panose="020B0504020200020000" pitchFamily="34" charset="0"/>
                <a:cs typeface="Posterama" panose="020B0504020200020000" pitchFamily="34" charset="0"/>
              </a:rPr>
            </a:b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Section III:</a:t>
            </a: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A </a:t>
            </a:r>
            <a:r>
              <a:rPr lang="en-US" sz="3100" b="1" dirty="0">
                <a:solidFill>
                  <a:schemeClr val="bg1"/>
                </a:solidFill>
                <a:latin typeface="Posterama" panose="020B0504020200020000" pitchFamily="34" charset="0"/>
                <a:cs typeface="Posterama" panose="020B0504020200020000" pitchFamily="34" charset="0"/>
              </a:rPr>
              <a:t>(brief) </a:t>
            </a:r>
            <a:r>
              <a:rPr lang="en-US" sz="5500" b="1" dirty="0">
                <a:solidFill>
                  <a:schemeClr val="bg1"/>
                </a:solidFill>
                <a:latin typeface="Posterama" panose="020B0504020200020000" pitchFamily="34" charset="0"/>
                <a:cs typeface="Posterama" panose="020B0504020200020000" pitchFamily="34" charset="0"/>
              </a:rPr>
              <a:t>introduction to change estimation</a:t>
            </a:r>
          </a:p>
        </p:txBody>
      </p:sp>
      <p:sp>
        <p:nvSpPr>
          <p:cNvPr id="4" name="Slide Number Placeholder 3">
            <a:extLst>
              <a:ext uri="{FF2B5EF4-FFF2-40B4-BE49-F238E27FC236}">
                <a16:creationId xmlns:a16="http://schemas.microsoft.com/office/drawing/2014/main" id="{6F735534-0C6C-2FF2-5086-33C4684637BF}"/>
              </a:ext>
            </a:extLst>
          </p:cNvPr>
          <p:cNvSpPr>
            <a:spLocks noGrp="1"/>
          </p:cNvSpPr>
          <p:nvPr>
            <p:ph type="sldNum" sz="quarter" idx="12"/>
          </p:nvPr>
        </p:nvSpPr>
        <p:spPr/>
        <p:txBody>
          <a:bodyPr/>
          <a:lstStyle/>
          <a:p>
            <a:fld id="{D94B56D9-450F-46F8-A965-7B81A9B8CDD2}" type="slidenum">
              <a:rPr lang="en-US" smtClean="0"/>
              <a:t>53</a:t>
            </a:fld>
            <a:endParaRPr lang="en-US"/>
          </a:p>
        </p:txBody>
      </p:sp>
    </p:spTree>
    <p:extLst>
      <p:ext uri="{BB962C8B-B14F-4D97-AF65-F5344CB8AC3E}">
        <p14:creationId xmlns:p14="http://schemas.microsoft.com/office/powerpoint/2010/main" val="357827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44FC8-2453-2368-997F-191A88F0A3BC}"/>
              </a:ext>
            </a:extLst>
          </p:cNvPr>
          <p:cNvSpPr>
            <a:spLocks noGrp="1"/>
          </p:cNvSpPr>
          <p:nvPr>
            <p:ph idx="1"/>
          </p:nvPr>
        </p:nvSpPr>
        <p:spPr>
          <a:xfrm>
            <a:off x="838200" y="2804402"/>
            <a:ext cx="10515600" cy="2829782"/>
          </a:xfrm>
        </p:spPr>
        <p:txBody>
          <a:bodyPr>
            <a:normAutofit/>
          </a:bodyPr>
          <a:lstStyle/>
          <a:p>
            <a:pPr lvl="1"/>
            <a:r>
              <a:rPr lang="en-US" sz="2800" i="1" dirty="0"/>
              <a:t>This is just a basic introduction to some of the nuance involved!</a:t>
            </a:r>
          </a:p>
          <a:p>
            <a:pPr lvl="1"/>
            <a:endParaRPr lang="en-US" sz="2800" i="1" dirty="0"/>
          </a:p>
          <a:p>
            <a:pPr lvl="1"/>
            <a:r>
              <a:rPr lang="en-US" sz="2800" i="1" dirty="0"/>
              <a:t>I don’t know all the answers!</a:t>
            </a:r>
          </a:p>
          <a:p>
            <a:pPr lvl="1"/>
            <a:endParaRPr lang="en-US" sz="2800" i="1" dirty="0"/>
          </a:p>
          <a:p>
            <a:pPr lvl="1"/>
            <a:r>
              <a:rPr lang="en-US" sz="2800" i="1" dirty="0"/>
              <a:t>Always consult the User Guide and the Estimation Guide!</a:t>
            </a:r>
          </a:p>
          <a:p>
            <a:pPr marL="457200" lvl="1" indent="0">
              <a:buNone/>
            </a:pPr>
            <a:endParaRPr lang="en-US" sz="2800" dirty="0"/>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134B0CD5-FCCD-989E-B26B-C6577372D236}"/>
              </a:ext>
            </a:extLst>
          </p:cNvPr>
          <p:cNvSpPr/>
          <p:nvPr/>
        </p:nvSpPr>
        <p:spPr>
          <a:xfrm>
            <a:off x="2466033" y="6637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AEAC30-D694-D502-E166-26C84EFE7717}"/>
              </a:ext>
            </a:extLst>
          </p:cNvPr>
          <p:cNvSpPr txBox="1"/>
          <p:nvPr/>
        </p:nvSpPr>
        <p:spPr>
          <a:xfrm>
            <a:off x="2852476" y="883738"/>
            <a:ext cx="6487048" cy="553998"/>
          </a:xfrm>
          <a:prstGeom prst="rect">
            <a:avLst/>
          </a:prstGeom>
          <a:noFill/>
        </p:spPr>
        <p:txBody>
          <a:bodyPr wrap="square" rtlCol="0">
            <a:spAutoFit/>
          </a:bodyPr>
          <a:lstStyle/>
          <a:p>
            <a:pPr algn="ctr"/>
            <a:r>
              <a:rPr lang="en-US" sz="3000" b="1" dirty="0">
                <a:solidFill>
                  <a:schemeClr val="bg1"/>
                </a:solidFill>
                <a:latin typeface="Posterama" panose="020B0504020200020000" pitchFamily="34" charset="0"/>
                <a:cs typeface="Posterama" panose="020B0504020200020000" pitchFamily="34" charset="0"/>
              </a:rPr>
              <a:t>Caveats!</a:t>
            </a:r>
          </a:p>
        </p:txBody>
      </p:sp>
      <p:sp>
        <p:nvSpPr>
          <p:cNvPr id="10" name="Slide Number Placeholder 9">
            <a:extLst>
              <a:ext uri="{FF2B5EF4-FFF2-40B4-BE49-F238E27FC236}">
                <a16:creationId xmlns:a16="http://schemas.microsoft.com/office/drawing/2014/main" id="{6E76AD0B-9C21-14C2-1FB0-78FFFD754713}"/>
              </a:ext>
            </a:extLst>
          </p:cNvPr>
          <p:cNvSpPr>
            <a:spLocks noGrp="1"/>
          </p:cNvSpPr>
          <p:nvPr>
            <p:ph type="sldNum" sz="quarter" idx="12"/>
          </p:nvPr>
        </p:nvSpPr>
        <p:spPr/>
        <p:txBody>
          <a:bodyPr/>
          <a:lstStyle/>
          <a:p>
            <a:fld id="{D94B56D9-450F-46F8-A965-7B81A9B8CDD2}" type="slidenum">
              <a:rPr lang="en-US" smtClean="0"/>
              <a:t>54</a:t>
            </a:fld>
            <a:endParaRPr lang="en-US"/>
          </a:p>
        </p:txBody>
      </p:sp>
    </p:spTree>
    <p:extLst>
      <p:ext uri="{BB962C8B-B14F-4D97-AF65-F5344CB8AC3E}">
        <p14:creationId xmlns:p14="http://schemas.microsoft.com/office/powerpoint/2010/main" val="521168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23544" y="2685205"/>
            <a:ext cx="472094" cy="631300"/>
          </a:xfrm>
          <a:prstGeom prst="rect">
            <a:avLst/>
          </a:prstGeom>
        </p:spPr>
      </p:pic>
      <p:sp>
        <p:nvSpPr>
          <p:cNvPr id="26" name="TextBox 25">
            <a:extLst>
              <a:ext uri="{FF2B5EF4-FFF2-40B4-BE49-F238E27FC236}">
                <a16:creationId xmlns:a16="http://schemas.microsoft.com/office/drawing/2014/main" id="{9E2C8485-29E4-6B73-5B93-01DED6E22162}"/>
              </a:ext>
            </a:extLst>
          </p:cNvPr>
          <p:cNvSpPr txBox="1"/>
          <p:nvPr/>
        </p:nvSpPr>
        <p:spPr>
          <a:xfrm>
            <a:off x="2589083" y="4074950"/>
            <a:ext cx="1953087" cy="523220"/>
          </a:xfrm>
          <a:prstGeom prst="rect">
            <a:avLst/>
          </a:prstGeom>
          <a:noFill/>
        </p:spPr>
        <p:txBody>
          <a:bodyPr wrap="square" rtlCol="0">
            <a:spAutoFit/>
          </a:bodyPr>
          <a:lstStyle/>
          <a:p>
            <a:r>
              <a:rPr lang="en-US" sz="2800" b="1"/>
              <a:t>TIME 1</a:t>
            </a:r>
          </a:p>
        </p:txBody>
      </p:sp>
    </p:spTree>
    <p:extLst>
      <p:ext uri="{BB962C8B-B14F-4D97-AF65-F5344CB8AC3E}">
        <p14:creationId xmlns:p14="http://schemas.microsoft.com/office/powerpoint/2010/main" val="1027063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23544" y="2685205"/>
            <a:ext cx="472094" cy="631300"/>
          </a:xfrm>
          <a:prstGeom prst="rect">
            <a:avLst/>
          </a:prstGeom>
        </p:spPr>
      </p:pic>
      <p:sp>
        <p:nvSpPr>
          <p:cNvPr id="26" name="TextBox 25">
            <a:extLst>
              <a:ext uri="{FF2B5EF4-FFF2-40B4-BE49-F238E27FC236}">
                <a16:creationId xmlns:a16="http://schemas.microsoft.com/office/drawing/2014/main" id="{9E2C8485-29E4-6B73-5B93-01DED6E22162}"/>
              </a:ext>
            </a:extLst>
          </p:cNvPr>
          <p:cNvSpPr txBox="1"/>
          <p:nvPr/>
        </p:nvSpPr>
        <p:spPr>
          <a:xfrm>
            <a:off x="1346446" y="3971764"/>
            <a:ext cx="3820358" cy="1508105"/>
          </a:xfrm>
          <a:prstGeom prst="rect">
            <a:avLst/>
          </a:prstGeom>
          <a:noFill/>
        </p:spPr>
        <p:txBody>
          <a:bodyPr wrap="square" rtlCol="0">
            <a:spAutoFit/>
          </a:bodyPr>
          <a:lstStyle/>
          <a:p>
            <a:pPr algn="ctr"/>
            <a:r>
              <a:rPr lang="en-US" sz="2800" b="1" dirty="0"/>
              <a:t>TIME 1</a:t>
            </a:r>
          </a:p>
          <a:p>
            <a:pPr algn="ctr"/>
            <a:endParaRPr lang="en-US" sz="2800" b="1" dirty="0"/>
          </a:p>
          <a:p>
            <a:pPr algn="ctr"/>
            <a:r>
              <a:rPr lang="en-US" sz="3600" b="1" dirty="0">
                <a:solidFill>
                  <a:schemeClr val="accent6">
                    <a:lumMod val="75000"/>
                  </a:schemeClr>
                </a:solidFill>
              </a:rPr>
              <a:t>5 live trees</a:t>
            </a:r>
          </a:p>
        </p:txBody>
      </p:sp>
    </p:spTree>
    <p:extLst>
      <p:ext uri="{BB962C8B-B14F-4D97-AF65-F5344CB8AC3E}">
        <p14:creationId xmlns:p14="http://schemas.microsoft.com/office/powerpoint/2010/main" val="2149065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23544" y="2685205"/>
            <a:ext cx="472094" cy="631300"/>
          </a:xfrm>
          <a:prstGeom prst="rect">
            <a:avLst/>
          </a:prstGeom>
        </p:spPr>
      </p:pic>
      <p:sp>
        <p:nvSpPr>
          <p:cNvPr id="3" name="TextBox 2">
            <a:extLst>
              <a:ext uri="{FF2B5EF4-FFF2-40B4-BE49-F238E27FC236}">
                <a16:creationId xmlns:a16="http://schemas.microsoft.com/office/drawing/2014/main" id="{01167604-9D8D-065C-1669-F8134DB8D307}"/>
              </a:ext>
            </a:extLst>
          </p:cNvPr>
          <p:cNvSpPr txBox="1"/>
          <p:nvPr/>
        </p:nvSpPr>
        <p:spPr>
          <a:xfrm>
            <a:off x="1346446" y="3971764"/>
            <a:ext cx="3820358" cy="2062103"/>
          </a:xfrm>
          <a:prstGeom prst="rect">
            <a:avLst/>
          </a:prstGeom>
          <a:noFill/>
        </p:spPr>
        <p:txBody>
          <a:bodyPr wrap="square" rtlCol="0">
            <a:spAutoFit/>
          </a:bodyPr>
          <a:lstStyle/>
          <a:p>
            <a:pPr algn="ctr"/>
            <a:r>
              <a:rPr lang="en-US" sz="2800" b="1" dirty="0"/>
              <a:t>TIME 1</a:t>
            </a:r>
          </a:p>
          <a:p>
            <a:pPr algn="ctr"/>
            <a:endParaRPr lang="en-US" sz="2800" b="1" dirty="0"/>
          </a:p>
          <a:p>
            <a:pPr algn="ctr"/>
            <a:r>
              <a:rPr lang="en-US" sz="3600" b="1" dirty="0">
                <a:solidFill>
                  <a:schemeClr val="accent6">
                    <a:lumMod val="75000"/>
                  </a:schemeClr>
                </a:solidFill>
              </a:rPr>
              <a:t>5 live trees</a:t>
            </a:r>
          </a:p>
          <a:p>
            <a:pPr algn="ctr"/>
            <a:r>
              <a:rPr lang="en-US" sz="3600" b="1" dirty="0">
                <a:solidFill>
                  <a:schemeClr val="accent2">
                    <a:lumMod val="75000"/>
                  </a:schemeClr>
                </a:solidFill>
              </a:rPr>
              <a:t>1 standing dead</a:t>
            </a:r>
          </a:p>
        </p:txBody>
      </p:sp>
    </p:spTree>
    <p:extLst>
      <p:ext uri="{BB962C8B-B14F-4D97-AF65-F5344CB8AC3E}">
        <p14:creationId xmlns:p14="http://schemas.microsoft.com/office/powerpoint/2010/main" val="596241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75337" y="1771915"/>
            <a:ext cx="427700" cy="1358167"/>
          </a:xfrm>
          <a:prstGeom prst="rect">
            <a:avLst/>
          </a:prstGeom>
        </p:spPr>
      </p:pic>
      <p:sp>
        <p:nvSpPr>
          <p:cNvPr id="4" name="TextBox 3">
            <a:extLst>
              <a:ext uri="{FF2B5EF4-FFF2-40B4-BE49-F238E27FC236}">
                <a16:creationId xmlns:a16="http://schemas.microsoft.com/office/drawing/2014/main" id="{3AA6537A-2BA2-19A3-77B5-2E361212D107}"/>
              </a:ext>
            </a:extLst>
          </p:cNvPr>
          <p:cNvSpPr txBox="1"/>
          <p:nvPr/>
        </p:nvSpPr>
        <p:spPr>
          <a:xfrm>
            <a:off x="1346446" y="3971764"/>
            <a:ext cx="3820358" cy="2062103"/>
          </a:xfrm>
          <a:prstGeom prst="rect">
            <a:avLst/>
          </a:prstGeom>
          <a:noFill/>
        </p:spPr>
        <p:txBody>
          <a:bodyPr wrap="square" rtlCol="0">
            <a:spAutoFit/>
          </a:bodyPr>
          <a:lstStyle/>
          <a:p>
            <a:pPr algn="ctr"/>
            <a:r>
              <a:rPr lang="en-US" sz="2800" b="1" dirty="0"/>
              <a:t>TIME 1</a:t>
            </a:r>
          </a:p>
          <a:p>
            <a:pPr algn="ctr"/>
            <a:endParaRPr lang="en-US" sz="2800" b="1" dirty="0"/>
          </a:p>
          <a:p>
            <a:pPr algn="ctr"/>
            <a:r>
              <a:rPr lang="en-US" sz="3600" b="1" dirty="0">
                <a:solidFill>
                  <a:schemeClr val="accent6">
                    <a:lumMod val="75000"/>
                  </a:schemeClr>
                </a:solidFill>
              </a:rPr>
              <a:t>5 live trees</a:t>
            </a:r>
          </a:p>
          <a:p>
            <a:pPr algn="ctr"/>
            <a:r>
              <a:rPr lang="en-US" sz="3600" b="1" dirty="0">
                <a:solidFill>
                  <a:schemeClr val="accent2">
                    <a:lumMod val="75000"/>
                  </a:schemeClr>
                </a:solidFill>
              </a:rPr>
              <a:t>1 standing dead</a:t>
            </a:r>
          </a:p>
        </p:txBody>
      </p:sp>
      <p:sp>
        <p:nvSpPr>
          <p:cNvPr id="6" name="Rectangle 5">
            <a:extLst>
              <a:ext uri="{FF2B5EF4-FFF2-40B4-BE49-F238E27FC236}">
                <a16:creationId xmlns:a16="http://schemas.microsoft.com/office/drawing/2014/main" id="{34E1FE36-35E7-257D-15D6-9A5246493A1C}"/>
              </a:ext>
            </a:extLst>
          </p:cNvPr>
          <p:cNvSpPr/>
          <p:nvPr/>
        </p:nvSpPr>
        <p:spPr>
          <a:xfrm>
            <a:off x="195309" y="211744"/>
            <a:ext cx="5900691" cy="604701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B036A-DF24-0F3D-3F92-86BFCD7EFB9F}"/>
              </a:ext>
            </a:extLst>
          </p:cNvPr>
          <p:cNvSpPr txBox="1"/>
          <p:nvPr/>
        </p:nvSpPr>
        <p:spPr>
          <a:xfrm>
            <a:off x="7205727" y="3971763"/>
            <a:ext cx="3820358" cy="954107"/>
          </a:xfrm>
          <a:prstGeom prst="rect">
            <a:avLst/>
          </a:prstGeom>
          <a:noFill/>
        </p:spPr>
        <p:txBody>
          <a:bodyPr wrap="square" rtlCol="0">
            <a:spAutoFit/>
          </a:bodyPr>
          <a:lstStyle/>
          <a:p>
            <a:pPr algn="ctr"/>
            <a:r>
              <a:rPr lang="en-US" sz="2800" b="1" dirty="0"/>
              <a:t>TIME 2</a:t>
            </a:r>
          </a:p>
          <a:p>
            <a:pPr algn="ctr"/>
            <a:endParaRPr lang="en-US" sz="2800" b="1" dirty="0"/>
          </a:p>
        </p:txBody>
      </p:sp>
      <p:pic>
        <p:nvPicPr>
          <p:cNvPr id="10" name="Graphic 9" descr="Fir tree with solid fill">
            <a:extLst>
              <a:ext uri="{FF2B5EF4-FFF2-40B4-BE49-F238E27FC236}">
                <a16:creationId xmlns:a16="http://schemas.microsoft.com/office/drawing/2014/main" id="{7F6B7A5D-B66B-050C-F5A6-CD47B8C7024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spTree>
    <p:extLst>
      <p:ext uri="{BB962C8B-B14F-4D97-AF65-F5344CB8AC3E}">
        <p14:creationId xmlns:p14="http://schemas.microsoft.com/office/powerpoint/2010/main" val="1285320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75337" y="1771915"/>
            <a:ext cx="427700" cy="1358167"/>
          </a:xfrm>
          <a:prstGeom prst="rect">
            <a:avLst/>
          </a:prstGeom>
        </p:spPr>
      </p:pic>
      <p:sp>
        <p:nvSpPr>
          <p:cNvPr id="4" name="TextBox 3">
            <a:extLst>
              <a:ext uri="{FF2B5EF4-FFF2-40B4-BE49-F238E27FC236}">
                <a16:creationId xmlns:a16="http://schemas.microsoft.com/office/drawing/2014/main" id="{3AA6537A-2BA2-19A3-77B5-2E361212D107}"/>
              </a:ext>
            </a:extLst>
          </p:cNvPr>
          <p:cNvSpPr txBox="1"/>
          <p:nvPr/>
        </p:nvSpPr>
        <p:spPr>
          <a:xfrm>
            <a:off x="1346446" y="3971764"/>
            <a:ext cx="3820358" cy="2062103"/>
          </a:xfrm>
          <a:prstGeom prst="rect">
            <a:avLst/>
          </a:prstGeom>
          <a:noFill/>
        </p:spPr>
        <p:txBody>
          <a:bodyPr wrap="square" rtlCol="0">
            <a:spAutoFit/>
          </a:bodyPr>
          <a:lstStyle/>
          <a:p>
            <a:pPr algn="ctr"/>
            <a:r>
              <a:rPr lang="en-US" sz="2800" b="1" dirty="0"/>
              <a:t>TIME 1</a:t>
            </a:r>
          </a:p>
          <a:p>
            <a:pPr algn="ctr"/>
            <a:endParaRPr lang="en-US" sz="2800" b="1" dirty="0"/>
          </a:p>
          <a:p>
            <a:pPr algn="ctr"/>
            <a:r>
              <a:rPr lang="en-US" sz="3600" b="1" dirty="0">
                <a:solidFill>
                  <a:schemeClr val="accent6">
                    <a:lumMod val="75000"/>
                  </a:schemeClr>
                </a:solidFill>
              </a:rPr>
              <a:t>5 live trees</a:t>
            </a:r>
          </a:p>
          <a:p>
            <a:pPr algn="ctr"/>
            <a:r>
              <a:rPr lang="en-US" sz="3600" b="1" dirty="0">
                <a:solidFill>
                  <a:schemeClr val="accent2">
                    <a:lumMod val="75000"/>
                  </a:schemeClr>
                </a:solidFill>
              </a:rPr>
              <a:t>1 standing dead</a:t>
            </a:r>
          </a:p>
        </p:txBody>
      </p:sp>
      <p:sp>
        <p:nvSpPr>
          <p:cNvPr id="6" name="Rectangle 5">
            <a:extLst>
              <a:ext uri="{FF2B5EF4-FFF2-40B4-BE49-F238E27FC236}">
                <a16:creationId xmlns:a16="http://schemas.microsoft.com/office/drawing/2014/main" id="{34E1FE36-35E7-257D-15D6-9A5246493A1C}"/>
              </a:ext>
            </a:extLst>
          </p:cNvPr>
          <p:cNvSpPr/>
          <p:nvPr/>
        </p:nvSpPr>
        <p:spPr>
          <a:xfrm>
            <a:off x="185489" y="106575"/>
            <a:ext cx="5900691" cy="604701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075183-9DFB-C068-52B9-D8668834C634}"/>
              </a:ext>
            </a:extLst>
          </p:cNvPr>
          <p:cNvSpPr txBox="1"/>
          <p:nvPr/>
        </p:nvSpPr>
        <p:spPr>
          <a:xfrm>
            <a:off x="7205727" y="3971763"/>
            <a:ext cx="3820358" cy="1508105"/>
          </a:xfrm>
          <a:prstGeom prst="rect">
            <a:avLst/>
          </a:prstGeom>
          <a:noFill/>
        </p:spPr>
        <p:txBody>
          <a:bodyPr wrap="square" rtlCol="0">
            <a:spAutoFit/>
          </a:bodyPr>
          <a:lstStyle/>
          <a:p>
            <a:pPr algn="ctr"/>
            <a:r>
              <a:rPr lang="en-US" sz="2800" b="1" dirty="0"/>
              <a:t>TIME 2</a:t>
            </a:r>
          </a:p>
          <a:p>
            <a:pPr algn="ctr"/>
            <a:endParaRPr lang="en-US" sz="2800" b="1" dirty="0"/>
          </a:p>
          <a:p>
            <a:pPr algn="ctr"/>
            <a:r>
              <a:rPr lang="en-US" sz="3600" b="1" dirty="0">
                <a:solidFill>
                  <a:schemeClr val="accent6">
                    <a:lumMod val="75000"/>
                  </a:schemeClr>
                </a:solidFill>
              </a:rPr>
              <a:t>6 live trees</a:t>
            </a:r>
          </a:p>
        </p:txBody>
      </p:sp>
      <p:pic>
        <p:nvPicPr>
          <p:cNvPr id="10" name="Graphic 9" descr="Fir tree with solid fill">
            <a:extLst>
              <a:ext uri="{FF2B5EF4-FFF2-40B4-BE49-F238E27FC236}">
                <a16:creationId xmlns:a16="http://schemas.microsoft.com/office/drawing/2014/main" id="{094FA484-92D1-1569-BD8E-BEF576B3113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447524" y="1759143"/>
            <a:ext cx="532377" cy="904540"/>
          </a:xfrm>
          <a:prstGeom prst="rect">
            <a:avLst/>
          </a:prstGeom>
        </p:spPr>
      </p:pic>
    </p:spTree>
    <p:extLst>
      <p:ext uri="{BB962C8B-B14F-4D97-AF65-F5344CB8AC3E}">
        <p14:creationId xmlns:p14="http://schemas.microsoft.com/office/powerpoint/2010/main" val="239881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foggy forest with trees">
            <a:extLst>
              <a:ext uri="{FF2B5EF4-FFF2-40B4-BE49-F238E27FC236}">
                <a16:creationId xmlns:a16="http://schemas.microsoft.com/office/drawing/2014/main" id="{4CD54C8C-0B3C-5053-3CA6-3FD7A0856B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86000"/>
            <a:ext cx="12192000" cy="9144000"/>
          </a:xfrm>
          <a:prstGeom prst="rect">
            <a:avLst/>
          </a:prstGeom>
        </p:spPr>
      </p:pic>
      <p:sp>
        <p:nvSpPr>
          <p:cNvPr id="2" name="Title 1">
            <a:extLst>
              <a:ext uri="{FF2B5EF4-FFF2-40B4-BE49-F238E27FC236}">
                <a16:creationId xmlns:a16="http://schemas.microsoft.com/office/drawing/2014/main" id="{33399DFF-F013-2638-090D-5685C086926A}"/>
              </a:ext>
            </a:extLst>
          </p:cNvPr>
          <p:cNvSpPr>
            <a:spLocks noGrp="1"/>
          </p:cNvSpPr>
          <p:nvPr>
            <p:ph type="ctrTitle"/>
          </p:nvPr>
        </p:nvSpPr>
        <p:spPr>
          <a:xfrm>
            <a:off x="498764" y="4159988"/>
            <a:ext cx="9144000" cy="1964833"/>
          </a:xfrm>
        </p:spPr>
        <p:txBody>
          <a:bodyPr>
            <a:normAutofit fontScale="90000"/>
          </a:bodyPr>
          <a:lstStyle/>
          <a:p>
            <a:pPr algn="l"/>
            <a:br>
              <a:rPr lang="en-US" sz="5500" b="1" dirty="0">
                <a:latin typeface="Posterama" panose="020B0504020200020000" pitchFamily="34" charset="0"/>
                <a:cs typeface="Posterama" panose="020B0504020200020000" pitchFamily="34" charset="0"/>
              </a:rPr>
            </a:b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Section I:</a:t>
            </a:r>
            <a:br>
              <a:rPr lang="en-US" sz="5500" b="1" dirty="0">
                <a:solidFill>
                  <a:schemeClr val="bg1"/>
                </a:solidFill>
                <a:latin typeface="Posterama" panose="020B0504020200020000" pitchFamily="34" charset="0"/>
                <a:cs typeface="Posterama" panose="020B0504020200020000" pitchFamily="34" charset="0"/>
              </a:rPr>
            </a:br>
            <a:r>
              <a:rPr lang="en-US" sz="5500" b="1" dirty="0">
                <a:solidFill>
                  <a:schemeClr val="bg1"/>
                </a:solidFill>
                <a:latin typeface="Posterama" panose="020B0504020200020000" pitchFamily="34" charset="0"/>
                <a:cs typeface="Posterama" panose="020B0504020200020000" pitchFamily="34" charset="0"/>
              </a:rPr>
              <a:t>Forest Inventory &amp; Analysis: Program Background</a:t>
            </a:r>
          </a:p>
        </p:txBody>
      </p:sp>
      <p:sp>
        <p:nvSpPr>
          <p:cNvPr id="4" name="Slide Number Placeholder 3">
            <a:extLst>
              <a:ext uri="{FF2B5EF4-FFF2-40B4-BE49-F238E27FC236}">
                <a16:creationId xmlns:a16="http://schemas.microsoft.com/office/drawing/2014/main" id="{6F735534-0C6C-2FF2-5086-33C4684637BF}"/>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6</a:t>
            </a:fld>
            <a:endParaRPr lang="en-US" dirty="0"/>
          </a:p>
        </p:txBody>
      </p:sp>
      <p:sp>
        <p:nvSpPr>
          <p:cNvPr id="11" name="TextBox 10">
            <a:extLst>
              <a:ext uri="{FF2B5EF4-FFF2-40B4-BE49-F238E27FC236}">
                <a16:creationId xmlns:a16="http://schemas.microsoft.com/office/drawing/2014/main" id="{161C9375-5CB1-0EF8-7D20-FF89C39AA942}"/>
              </a:ext>
            </a:extLst>
          </p:cNvPr>
          <p:cNvSpPr txBox="1"/>
          <p:nvPr/>
        </p:nvSpPr>
        <p:spPr>
          <a:xfrm>
            <a:off x="9642764" y="6481960"/>
            <a:ext cx="3128210" cy="307777"/>
          </a:xfrm>
          <a:prstGeom prst="rect">
            <a:avLst/>
          </a:prstGeom>
          <a:noFill/>
        </p:spPr>
        <p:txBody>
          <a:bodyPr wrap="square" rtlCol="0">
            <a:spAutoFit/>
          </a:bodyPr>
          <a:lstStyle/>
          <a:p>
            <a:r>
              <a:rPr lang="en-US" sz="1400" dirty="0">
                <a:solidFill>
                  <a:schemeClr val="bg1"/>
                </a:solidFill>
              </a:rPr>
              <a:t>Photo credit: Emily Giovannozzi</a:t>
            </a:r>
          </a:p>
        </p:txBody>
      </p:sp>
    </p:spTree>
    <p:extLst>
      <p:ext uri="{BB962C8B-B14F-4D97-AF65-F5344CB8AC3E}">
        <p14:creationId xmlns:p14="http://schemas.microsoft.com/office/powerpoint/2010/main" val="1438689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75337" y="1771915"/>
            <a:ext cx="427700" cy="1358167"/>
          </a:xfrm>
          <a:prstGeom prst="rect">
            <a:avLst/>
          </a:prstGeom>
        </p:spPr>
      </p:pic>
      <p:sp>
        <p:nvSpPr>
          <p:cNvPr id="4" name="TextBox 3">
            <a:extLst>
              <a:ext uri="{FF2B5EF4-FFF2-40B4-BE49-F238E27FC236}">
                <a16:creationId xmlns:a16="http://schemas.microsoft.com/office/drawing/2014/main" id="{3AA6537A-2BA2-19A3-77B5-2E361212D107}"/>
              </a:ext>
            </a:extLst>
          </p:cNvPr>
          <p:cNvSpPr txBox="1"/>
          <p:nvPr/>
        </p:nvSpPr>
        <p:spPr>
          <a:xfrm>
            <a:off x="1346446" y="3971764"/>
            <a:ext cx="3820358" cy="2062103"/>
          </a:xfrm>
          <a:prstGeom prst="rect">
            <a:avLst/>
          </a:prstGeom>
          <a:noFill/>
        </p:spPr>
        <p:txBody>
          <a:bodyPr wrap="square" rtlCol="0">
            <a:spAutoFit/>
          </a:bodyPr>
          <a:lstStyle/>
          <a:p>
            <a:pPr algn="ctr"/>
            <a:r>
              <a:rPr lang="en-US" sz="2800" b="1" dirty="0"/>
              <a:t>TIME 1</a:t>
            </a:r>
          </a:p>
          <a:p>
            <a:pPr algn="ctr"/>
            <a:endParaRPr lang="en-US" sz="2800" b="1" dirty="0"/>
          </a:p>
          <a:p>
            <a:pPr algn="ctr"/>
            <a:r>
              <a:rPr lang="en-US" sz="3600" b="1" dirty="0">
                <a:solidFill>
                  <a:schemeClr val="accent6">
                    <a:lumMod val="75000"/>
                  </a:schemeClr>
                </a:solidFill>
              </a:rPr>
              <a:t>5 live trees</a:t>
            </a:r>
          </a:p>
          <a:p>
            <a:pPr algn="ctr"/>
            <a:r>
              <a:rPr lang="en-US" sz="3600" b="1" dirty="0">
                <a:solidFill>
                  <a:schemeClr val="accent2">
                    <a:lumMod val="75000"/>
                  </a:schemeClr>
                </a:solidFill>
              </a:rPr>
              <a:t>1 standing dead</a:t>
            </a:r>
          </a:p>
        </p:txBody>
      </p:sp>
      <p:sp>
        <p:nvSpPr>
          <p:cNvPr id="6" name="Rectangle 5">
            <a:extLst>
              <a:ext uri="{FF2B5EF4-FFF2-40B4-BE49-F238E27FC236}">
                <a16:creationId xmlns:a16="http://schemas.microsoft.com/office/drawing/2014/main" id="{34E1FE36-35E7-257D-15D6-9A5246493A1C}"/>
              </a:ext>
            </a:extLst>
          </p:cNvPr>
          <p:cNvSpPr/>
          <p:nvPr/>
        </p:nvSpPr>
        <p:spPr>
          <a:xfrm>
            <a:off x="185489" y="106575"/>
            <a:ext cx="5900691" cy="604701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075183-9DFB-C068-52B9-D8668834C634}"/>
              </a:ext>
            </a:extLst>
          </p:cNvPr>
          <p:cNvSpPr txBox="1"/>
          <p:nvPr/>
        </p:nvSpPr>
        <p:spPr>
          <a:xfrm>
            <a:off x="7205727" y="3971763"/>
            <a:ext cx="3820358" cy="2062103"/>
          </a:xfrm>
          <a:prstGeom prst="rect">
            <a:avLst/>
          </a:prstGeom>
          <a:noFill/>
        </p:spPr>
        <p:txBody>
          <a:bodyPr wrap="square" rtlCol="0">
            <a:spAutoFit/>
          </a:bodyPr>
          <a:lstStyle/>
          <a:p>
            <a:pPr algn="ctr"/>
            <a:r>
              <a:rPr lang="en-US" sz="2800" b="1" dirty="0"/>
              <a:t>TIME 2</a:t>
            </a:r>
          </a:p>
          <a:p>
            <a:pPr algn="ctr"/>
            <a:endParaRPr lang="en-US" sz="2800" b="1" dirty="0"/>
          </a:p>
          <a:p>
            <a:pPr algn="ctr"/>
            <a:r>
              <a:rPr lang="en-US" sz="3600" b="1" dirty="0">
                <a:solidFill>
                  <a:schemeClr val="accent6">
                    <a:lumMod val="75000"/>
                  </a:schemeClr>
                </a:solidFill>
              </a:rPr>
              <a:t>6 live trees</a:t>
            </a:r>
          </a:p>
          <a:p>
            <a:pPr algn="ctr"/>
            <a:r>
              <a:rPr lang="en-US" sz="3600" b="1" dirty="0">
                <a:solidFill>
                  <a:schemeClr val="accent2">
                    <a:lumMod val="75000"/>
                  </a:schemeClr>
                </a:solidFill>
              </a:rPr>
              <a:t>2 standing dead</a:t>
            </a:r>
          </a:p>
        </p:txBody>
      </p:sp>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spTree>
    <p:extLst>
      <p:ext uri="{BB962C8B-B14F-4D97-AF65-F5344CB8AC3E}">
        <p14:creationId xmlns:p14="http://schemas.microsoft.com/office/powerpoint/2010/main" val="664287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2AD272A-39CF-3DF8-BE77-6BB578504DC0}"/>
              </a:ext>
            </a:extLst>
          </p:cNvPr>
          <p:cNvGrpSpPr/>
          <p:nvPr/>
        </p:nvGrpSpPr>
        <p:grpSpPr>
          <a:xfrm>
            <a:off x="683581" y="211745"/>
            <a:ext cx="11466903" cy="2540334"/>
            <a:chOff x="683581" y="211744"/>
            <a:chExt cx="11466903" cy="3676679"/>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47524" y="1759143"/>
              <a:ext cx="532377" cy="904540"/>
            </a:xfrm>
            <a:prstGeom prst="rect">
              <a:avLst/>
            </a:prstGeom>
          </p:spPr>
        </p:pic>
      </p:grpSp>
      <p:sp>
        <p:nvSpPr>
          <p:cNvPr id="4" name="TextBox 3">
            <a:extLst>
              <a:ext uri="{FF2B5EF4-FFF2-40B4-BE49-F238E27FC236}">
                <a16:creationId xmlns:a16="http://schemas.microsoft.com/office/drawing/2014/main" id="{DC400847-FA45-3822-00E2-66C3348681B8}"/>
              </a:ext>
            </a:extLst>
          </p:cNvPr>
          <p:cNvSpPr txBox="1"/>
          <p:nvPr/>
        </p:nvSpPr>
        <p:spPr>
          <a:xfrm>
            <a:off x="1205510" y="3108682"/>
            <a:ext cx="10276115" cy="1692771"/>
          </a:xfrm>
          <a:prstGeom prst="rect">
            <a:avLst/>
          </a:prstGeom>
          <a:noFill/>
        </p:spPr>
        <p:txBody>
          <a:bodyPr wrap="square" rtlCol="0">
            <a:spAutoFit/>
          </a:bodyPr>
          <a:lstStyle/>
          <a:p>
            <a:pPr algn="ctr"/>
            <a:r>
              <a:rPr lang="en-US" sz="3600" b="1" dirty="0"/>
              <a:t>Net change approach:</a:t>
            </a:r>
          </a:p>
          <a:p>
            <a:pPr algn="ctr"/>
            <a:endParaRPr lang="en-US" sz="3600" b="1" dirty="0"/>
          </a:p>
          <a:p>
            <a:pPr algn="ctr"/>
            <a:r>
              <a:rPr lang="en-US" sz="3200" b="1" dirty="0"/>
              <a:t>T2 – T1 = Change</a:t>
            </a:r>
          </a:p>
        </p:txBody>
      </p:sp>
    </p:spTree>
    <p:extLst>
      <p:ext uri="{BB962C8B-B14F-4D97-AF65-F5344CB8AC3E}">
        <p14:creationId xmlns:p14="http://schemas.microsoft.com/office/powerpoint/2010/main" val="3969021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2AD272A-39CF-3DF8-BE77-6BB578504DC0}"/>
              </a:ext>
            </a:extLst>
          </p:cNvPr>
          <p:cNvGrpSpPr/>
          <p:nvPr/>
        </p:nvGrpSpPr>
        <p:grpSpPr>
          <a:xfrm>
            <a:off x="683581" y="211745"/>
            <a:ext cx="11466903" cy="2540334"/>
            <a:chOff x="683581" y="211744"/>
            <a:chExt cx="11466903" cy="3676679"/>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grpSp>
      <p:sp>
        <p:nvSpPr>
          <p:cNvPr id="4" name="TextBox 3">
            <a:extLst>
              <a:ext uri="{FF2B5EF4-FFF2-40B4-BE49-F238E27FC236}">
                <a16:creationId xmlns:a16="http://schemas.microsoft.com/office/drawing/2014/main" id="{DC400847-FA45-3822-00E2-66C3348681B8}"/>
              </a:ext>
            </a:extLst>
          </p:cNvPr>
          <p:cNvSpPr txBox="1"/>
          <p:nvPr/>
        </p:nvSpPr>
        <p:spPr>
          <a:xfrm>
            <a:off x="1205510" y="3108682"/>
            <a:ext cx="10276115" cy="2677656"/>
          </a:xfrm>
          <a:prstGeom prst="rect">
            <a:avLst/>
          </a:prstGeom>
          <a:noFill/>
        </p:spPr>
        <p:txBody>
          <a:bodyPr wrap="square" rtlCol="0">
            <a:spAutoFit/>
          </a:bodyPr>
          <a:lstStyle/>
          <a:p>
            <a:pPr algn="ctr"/>
            <a:r>
              <a:rPr lang="en-US" sz="3600" b="1" dirty="0"/>
              <a:t>Net change approach:</a:t>
            </a:r>
          </a:p>
          <a:p>
            <a:pPr algn="ctr"/>
            <a:endParaRPr lang="en-US" sz="3600" b="1" dirty="0"/>
          </a:p>
          <a:p>
            <a:pPr algn="ctr"/>
            <a:r>
              <a:rPr lang="en-US" sz="3200" b="1" dirty="0"/>
              <a:t>T2 – T1 = Change</a:t>
            </a:r>
          </a:p>
          <a:p>
            <a:pPr algn="ctr"/>
            <a:r>
              <a:rPr lang="en-US" sz="3200" b="1" dirty="0"/>
              <a:t>6 live trees – 5 live trees = + 1 live tree (+20%)</a:t>
            </a:r>
          </a:p>
          <a:p>
            <a:pPr algn="ctr"/>
            <a:r>
              <a:rPr lang="en-US" sz="3200" b="1" dirty="0"/>
              <a:t>2 dead trees – 1 dead tree = + 1 dead tree (+100%)</a:t>
            </a:r>
          </a:p>
        </p:txBody>
      </p:sp>
    </p:spTree>
    <p:extLst>
      <p:ext uri="{BB962C8B-B14F-4D97-AF65-F5344CB8AC3E}">
        <p14:creationId xmlns:p14="http://schemas.microsoft.com/office/powerpoint/2010/main" val="4090997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2AD272A-39CF-3DF8-BE77-6BB578504DC0}"/>
              </a:ext>
            </a:extLst>
          </p:cNvPr>
          <p:cNvGrpSpPr/>
          <p:nvPr/>
        </p:nvGrpSpPr>
        <p:grpSpPr>
          <a:xfrm>
            <a:off x="683581" y="211745"/>
            <a:ext cx="11466903" cy="2540334"/>
            <a:chOff x="683581" y="211744"/>
            <a:chExt cx="11466903" cy="3676679"/>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47524" y="1759143"/>
              <a:ext cx="532377" cy="904540"/>
            </a:xfrm>
            <a:prstGeom prst="rect">
              <a:avLst/>
            </a:prstGeom>
          </p:spPr>
        </p:pic>
      </p:grpSp>
      <p:sp>
        <p:nvSpPr>
          <p:cNvPr id="4" name="TextBox 3">
            <a:extLst>
              <a:ext uri="{FF2B5EF4-FFF2-40B4-BE49-F238E27FC236}">
                <a16:creationId xmlns:a16="http://schemas.microsoft.com/office/drawing/2014/main" id="{DC400847-FA45-3822-00E2-66C3348681B8}"/>
              </a:ext>
            </a:extLst>
          </p:cNvPr>
          <p:cNvSpPr txBox="1"/>
          <p:nvPr/>
        </p:nvSpPr>
        <p:spPr>
          <a:xfrm>
            <a:off x="1205510" y="3108682"/>
            <a:ext cx="10276115" cy="1200329"/>
          </a:xfrm>
          <a:prstGeom prst="rect">
            <a:avLst/>
          </a:prstGeom>
          <a:noFill/>
        </p:spPr>
        <p:txBody>
          <a:bodyPr wrap="square" rtlCol="0">
            <a:spAutoFit/>
          </a:bodyPr>
          <a:lstStyle/>
          <a:p>
            <a:pPr algn="ctr"/>
            <a:r>
              <a:rPr lang="en-US" sz="3600" b="1" dirty="0"/>
              <a:t>Net change approach:</a:t>
            </a:r>
          </a:p>
          <a:p>
            <a:pPr algn="ctr"/>
            <a:endParaRPr lang="en-US" sz="3600" b="1" dirty="0"/>
          </a:p>
        </p:txBody>
      </p:sp>
      <p:sp>
        <p:nvSpPr>
          <p:cNvPr id="6" name="TextBox 5">
            <a:extLst>
              <a:ext uri="{FF2B5EF4-FFF2-40B4-BE49-F238E27FC236}">
                <a16:creationId xmlns:a16="http://schemas.microsoft.com/office/drawing/2014/main" id="{0387AA9A-1EAD-4378-01A3-0784A123DE4A}"/>
              </a:ext>
            </a:extLst>
          </p:cNvPr>
          <p:cNvSpPr txBox="1"/>
          <p:nvPr/>
        </p:nvSpPr>
        <p:spPr>
          <a:xfrm>
            <a:off x="1524000" y="3708846"/>
            <a:ext cx="3773714" cy="2677656"/>
          </a:xfrm>
          <a:prstGeom prst="rect">
            <a:avLst/>
          </a:prstGeom>
          <a:noFill/>
        </p:spPr>
        <p:txBody>
          <a:bodyPr wrap="square" rtlCol="0">
            <a:spAutoFit/>
          </a:bodyPr>
          <a:lstStyle/>
          <a:p>
            <a:pPr algn="ctr"/>
            <a:r>
              <a:rPr lang="en-US" sz="2800" b="1" dirty="0">
                <a:solidFill>
                  <a:schemeClr val="accent6">
                    <a:lumMod val="75000"/>
                  </a:schemeClr>
                </a:solidFill>
              </a:rPr>
              <a:t>simple</a:t>
            </a:r>
          </a:p>
          <a:p>
            <a:pPr algn="ctr"/>
            <a:endParaRPr lang="en-US" sz="2800" b="1" dirty="0">
              <a:solidFill>
                <a:schemeClr val="accent6">
                  <a:lumMod val="75000"/>
                </a:schemeClr>
              </a:solidFill>
            </a:endParaRPr>
          </a:p>
          <a:p>
            <a:pPr algn="ctr"/>
            <a:r>
              <a:rPr lang="en-US" sz="2800" b="1" dirty="0">
                <a:solidFill>
                  <a:schemeClr val="accent6">
                    <a:lumMod val="75000"/>
                  </a:schemeClr>
                </a:solidFill>
              </a:rPr>
              <a:t>low data requirements</a:t>
            </a:r>
          </a:p>
          <a:p>
            <a:pPr algn="ctr"/>
            <a:endParaRPr lang="en-US" sz="2800" b="1" dirty="0">
              <a:solidFill>
                <a:schemeClr val="accent6">
                  <a:lumMod val="75000"/>
                </a:schemeClr>
              </a:solidFill>
            </a:endParaRPr>
          </a:p>
          <a:p>
            <a:pPr algn="ctr"/>
            <a:r>
              <a:rPr lang="en-US" sz="2800" b="1" dirty="0">
                <a:solidFill>
                  <a:schemeClr val="accent6">
                    <a:lumMod val="75000"/>
                  </a:schemeClr>
                </a:solidFill>
              </a:rPr>
              <a:t>can be leveraged at scale</a:t>
            </a:r>
          </a:p>
        </p:txBody>
      </p:sp>
    </p:spTree>
    <p:extLst>
      <p:ext uri="{BB962C8B-B14F-4D97-AF65-F5344CB8AC3E}">
        <p14:creationId xmlns:p14="http://schemas.microsoft.com/office/powerpoint/2010/main" val="4102644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02AD272A-39CF-3DF8-BE77-6BB578504DC0}"/>
              </a:ext>
            </a:extLst>
          </p:cNvPr>
          <p:cNvGrpSpPr/>
          <p:nvPr/>
        </p:nvGrpSpPr>
        <p:grpSpPr>
          <a:xfrm>
            <a:off x="683581" y="211745"/>
            <a:ext cx="11466903" cy="2540334"/>
            <a:chOff x="683581" y="211744"/>
            <a:chExt cx="11466903" cy="3676679"/>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grpSp>
      <p:sp>
        <p:nvSpPr>
          <p:cNvPr id="4" name="TextBox 3">
            <a:extLst>
              <a:ext uri="{FF2B5EF4-FFF2-40B4-BE49-F238E27FC236}">
                <a16:creationId xmlns:a16="http://schemas.microsoft.com/office/drawing/2014/main" id="{DC400847-FA45-3822-00E2-66C3348681B8}"/>
              </a:ext>
            </a:extLst>
          </p:cNvPr>
          <p:cNvSpPr txBox="1"/>
          <p:nvPr/>
        </p:nvSpPr>
        <p:spPr>
          <a:xfrm>
            <a:off x="1205510" y="3108682"/>
            <a:ext cx="10276115" cy="1200329"/>
          </a:xfrm>
          <a:prstGeom prst="rect">
            <a:avLst/>
          </a:prstGeom>
          <a:noFill/>
        </p:spPr>
        <p:txBody>
          <a:bodyPr wrap="square" rtlCol="0">
            <a:spAutoFit/>
          </a:bodyPr>
          <a:lstStyle/>
          <a:p>
            <a:pPr algn="ctr"/>
            <a:r>
              <a:rPr lang="en-US" sz="3600" b="1" dirty="0"/>
              <a:t>Net change approach:</a:t>
            </a:r>
          </a:p>
          <a:p>
            <a:pPr algn="ctr"/>
            <a:endParaRPr lang="en-US" sz="3600" b="1" dirty="0"/>
          </a:p>
        </p:txBody>
      </p:sp>
      <p:sp>
        <p:nvSpPr>
          <p:cNvPr id="6" name="TextBox 5">
            <a:extLst>
              <a:ext uri="{FF2B5EF4-FFF2-40B4-BE49-F238E27FC236}">
                <a16:creationId xmlns:a16="http://schemas.microsoft.com/office/drawing/2014/main" id="{0387AA9A-1EAD-4378-01A3-0784A123DE4A}"/>
              </a:ext>
            </a:extLst>
          </p:cNvPr>
          <p:cNvSpPr txBox="1"/>
          <p:nvPr/>
        </p:nvSpPr>
        <p:spPr>
          <a:xfrm>
            <a:off x="1524000" y="3708846"/>
            <a:ext cx="3773714" cy="2677656"/>
          </a:xfrm>
          <a:prstGeom prst="rect">
            <a:avLst/>
          </a:prstGeom>
          <a:noFill/>
        </p:spPr>
        <p:txBody>
          <a:bodyPr wrap="square" rtlCol="0">
            <a:spAutoFit/>
          </a:bodyPr>
          <a:lstStyle/>
          <a:p>
            <a:pPr algn="ctr"/>
            <a:r>
              <a:rPr lang="en-US" sz="2800" b="1" dirty="0">
                <a:solidFill>
                  <a:schemeClr val="accent6">
                    <a:lumMod val="75000"/>
                  </a:schemeClr>
                </a:solidFill>
              </a:rPr>
              <a:t>simple</a:t>
            </a:r>
          </a:p>
          <a:p>
            <a:pPr algn="ctr"/>
            <a:endParaRPr lang="en-US" sz="2800" b="1" dirty="0">
              <a:solidFill>
                <a:schemeClr val="accent6">
                  <a:lumMod val="75000"/>
                </a:schemeClr>
              </a:solidFill>
            </a:endParaRPr>
          </a:p>
          <a:p>
            <a:pPr algn="ctr"/>
            <a:r>
              <a:rPr lang="en-US" sz="2800" b="1" dirty="0">
                <a:solidFill>
                  <a:schemeClr val="accent6">
                    <a:lumMod val="75000"/>
                  </a:schemeClr>
                </a:solidFill>
              </a:rPr>
              <a:t>low data requirements</a:t>
            </a:r>
          </a:p>
          <a:p>
            <a:pPr algn="ctr"/>
            <a:endParaRPr lang="en-US" sz="2800" b="1" dirty="0">
              <a:solidFill>
                <a:schemeClr val="accent6">
                  <a:lumMod val="75000"/>
                </a:schemeClr>
              </a:solidFill>
            </a:endParaRPr>
          </a:p>
          <a:p>
            <a:pPr algn="ctr"/>
            <a:r>
              <a:rPr lang="en-US" sz="2800" b="1" dirty="0">
                <a:solidFill>
                  <a:schemeClr val="accent6">
                    <a:lumMod val="75000"/>
                  </a:schemeClr>
                </a:solidFill>
              </a:rPr>
              <a:t>can be leveraged at scale</a:t>
            </a:r>
          </a:p>
        </p:txBody>
      </p:sp>
      <p:sp>
        <p:nvSpPr>
          <p:cNvPr id="8" name="TextBox 7">
            <a:extLst>
              <a:ext uri="{FF2B5EF4-FFF2-40B4-BE49-F238E27FC236}">
                <a16:creationId xmlns:a16="http://schemas.microsoft.com/office/drawing/2014/main" id="{98FC637D-5B14-98BF-5528-316C310436D5}"/>
              </a:ext>
            </a:extLst>
          </p:cNvPr>
          <p:cNvSpPr txBox="1"/>
          <p:nvPr/>
        </p:nvSpPr>
        <p:spPr>
          <a:xfrm>
            <a:off x="6665150" y="3746646"/>
            <a:ext cx="3773714" cy="2677656"/>
          </a:xfrm>
          <a:prstGeom prst="rect">
            <a:avLst/>
          </a:prstGeom>
          <a:noFill/>
        </p:spPr>
        <p:txBody>
          <a:bodyPr wrap="square" rtlCol="0">
            <a:spAutoFit/>
          </a:bodyPr>
          <a:lstStyle/>
          <a:p>
            <a:pPr algn="ctr"/>
            <a:r>
              <a:rPr lang="en-US" sz="2800" b="1" dirty="0">
                <a:solidFill>
                  <a:schemeClr val="accent2">
                    <a:lumMod val="75000"/>
                  </a:schemeClr>
                </a:solidFill>
              </a:rPr>
              <a:t>doesn’t reflect underlying ecological processes!</a:t>
            </a:r>
          </a:p>
          <a:p>
            <a:pPr algn="ctr"/>
            <a:endParaRPr lang="en-US" sz="2800" b="1" dirty="0">
              <a:solidFill>
                <a:schemeClr val="accent2">
                  <a:lumMod val="75000"/>
                </a:schemeClr>
              </a:solidFill>
            </a:endParaRPr>
          </a:p>
          <a:p>
            <a:pPr algn="ctr"/>
            <a:r>
              <a:rPr lang="en-US" sz="2800" b="1" dirty="0">
                <a:solidFill>
                  <a:schemeClr val="accent2">
                    <a:lumMod val="75000"/>
                  </a:schemeClr>
                </a:solidFill>
              </a:rPr>
              <a:t>susceptible to data biases</a:t>
            </a:r>
          </a:p>
        </p:txBody>
      </p:sp>
    </p:spTree>
    <p:extLst>
      <p:ext uri="{BB962C8B-B14F-4D97-AF65-F5344CB8AC3E}">
        <p14:creationId xmlns:p14="http://schemas.microsoft.com/office/powerpoint/2010/main" val="1264473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cxnSp>
        <p:nvCxnSpPr>
          <p:cNvPr id="18" name="Straight Arrow Connector 17">
            <a:extLst>
              <a:ext uri="{FF2B5EF4-FFF2-40B4-BE49-F238E27FC236}">
                <a16:creationId xmlns:a16="http://schemas.microsoft.com/office/drawing/2014/main" id="{AADF67FA-1B52-B7AF-C148-57625E6D1BAD}"/>
              </a:ext>
            </a:extLst>
          </p:cNvPr>
          <p:cNvCxnSpPr/>
          <p:nvPr/>
        </p:nvCxnSpPr>
        <p:spPr>
          <a:xfrm>
            <a:off x="4003829" y="399495"/>
            <a:ext cx="5575177"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7450F5-BC7F-4732-783B-CEBF91A5EBDE}"/>
              </a:ext>
            </a:extLst>
          </p:cNvPr>
          <p:cNvCxnSpPr>
            <a:cxnSpLocks/>
          </p:cNvCxnSpPr>
          <p:nvPr/>
        </p:nvCxnSpPr>
        <p:spPr>
          <a:xfrm>
            <a:off x="5699464" y="1979723"/>
            <a:ext cx="4767075"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D3CEBE6-D87F-E36A-EDDC-A2B4D3A08F58}"/>
              </a:ext>
            </a:extLst>
          </p:cNvPr>
          <p:cNvCxnSpPr>
            <a:cxnSpLocks/>
          </p:cNvCxnSpPr>
          <p:nvPr/>
        </p:nvCxnSpPr>
        <p:spPr>
          <a:xfrm>
            <a:off x="4595638" y="2920756"/>
            <a:ext cx="5356230"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4305A8B-4A9A-39E7-B6A5-6A6E6C469465}"/>
              </a:ext>
            </a:extLst>
          </p:cNvPr>
          <p:cNvSpPr txBox="1"/>
          <p:nvPr/>
        </p:nvSpPr>
        <p:spPr>
          <a:xfrm>
            <a:off x="4123544" y="4343110"/>
            <a:ext cx="4154533" cy="830997"/>
          </a:xfrm>
          <a:prstGeom prst="rect">
            <a:avLst/>
          </a:prstGeom>
          <a:noFill/>
          <a:ln>
            <a:solidFill>
              <a:schemeClr val="bg1"/>
            </a:solidFill>
          </a:ln>
        </p:spPr>
        <p:txBody>
          <a:bodyPr wrap="square" rtlCol="0">
            <a:spAutoFit/>
          </a:bodyPr>
          <a:lstStyle/>
          <a:p>
            <a:pPr algn="ctr"/>
            <a:r>
              <a:rPr lang="en-US" sz="4800" b="1" dirty="0">
                <a:solidFill>
                  <a:srgbClr val="C00000"/>
                </a:solidFill>
              </a:rPr>
              <a:t>GROWTH</a:t>
            </a:r>
          </a:p>
        </p:txBody>
      </p:sp>
    </p:spTree>
    <p:extLst>
      <p:ext uri="{BB962C8B-B14F-4D97-AF65-F5344CB8AC3E}">
        <p14:creationId xmlns:p14="http://schemas.microsoft.com/office/powerpoint/2010/main" val="2686923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cxnSp>
        <p:nvCxnSpPr>
          <p:cNvPr id="33" name="Straight Arrow Connector 32">
            <a:extLst>
              <a:ext uri="{FF2B5EF4-FFF2-40B4-BE49-F238E27FC236}">
                <a16:creationId xmlns:a16="http://schemas.microsoft.com/office/drawing/2014/main" id="{5F39059E-DB92-760C-19E2-3E8B58529441}"/>
              </a:ext>
            </a:extLst>
          </p:cNvPr>
          <p:cNvCxnSpPr>
            <a:cxnSpLocks/>
          </p:cNvCxnSpPr>
          <p:nvPr/>
        </p:nvCxnSpPr>
        <p:spPr>
          <a:xfrm>
            <a:off x="1873188" y="3259495"/>
            <a:ext cx="5629849"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2F7B0A-E872-12E2-5EAC-EEA8BDA98E63}"/>
              </a:ext>
            </a:extLst>
          </p:cNvPr>
          <p:cNvSpPr txBox="1"/>
          <p:nvPr/>
        </p:nvSpPr>
        <p:spPr>
          <a:xfrm>
            <a:off x="4123544" y="4343110"/>
            <a:ext cx="4154533" cy="830997"/>
          </a:xfrm>
          <a:prstGeom prst="rect">
            <a:avLst/>
          </a:prstGeom>
          <a:noFill/>
          <a:ln>
            <a:solidFill>
              <a:schemeClr val="bg1"/>
            </a:solidFill>
          </a:ln>
        </p:spPr>
        <p:txBody>
          <a:bodyPr wrap="square" rtlCol="0">
            <a:spAutoFit/>
          </a:bodyPr>
          <a:lstStyle/>
          <a:p>
            <a:pPr algn="ctr"/>
            <a:r>
              <a:rPr lang="en-US" sz="4800" b="1" dirty="0">
                <a:solidFill>
                  <a:srgbClr val="C00000"/>
                </a:solidFill>
              </a:rPr>
              <a:t>REMOVAL</a:t>
            </a:r>
          </a:p>
        </p:txBody>
      </p:sp>
    </p:spTree>
    <p:extLst>
      <p:ext uri="{BB962C8B-B14F-4D97-AF65-F5344CB8AC3E}">
        <p14:creationId xmlns:p14="http://schemas.microsoft.com/office/powerpoint/2010/main" val="3801110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cxnSp>
        <p:nvCxnSpPr>
          <p:cNvPr id="31" name="Straight Arrow Connector 30">
            <a:extLst>
              <a:ext uri="{FF2B5EF4-FFF2-40B4-BE49-F238E27FC236}">
                <a16:creationId xmlns:a16="http://schemas.microsoft.com/office/drawing/2014/main" id="{6AFCBAE8-BDF1-95A2-E1ED-D3D0BD71AE8C}"/>
              </a:ext>
            </a:extLst>
          </p:cNvPr>
          <p:cNvCxnSpPr>
            <a:cxnSpLocks/>
          </p:cNvCxnSpPr>
          <p:nvPr/>
        </p:nvCxnSpPr>
        <p:spPr>
          <a:xfrm>
            <a:off x="2623671" y="1241483"/>
            <a:ext cx="5500636"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EDBEF9-DF88-4990-3C29-BE160DC581DA}"/>
              </a:ext>
            </a:extLst>
          </p:cNvPr>
          <p:cNvSpPr txBox="1"/>
          <p:nvPr/>
        </p:nvSpPr>
        <p:spPr>
          <a:xfrm>
            <a:off x="4123544" y="4343110"/>
            <a:ext cx="4154533" cy="830997"/>
          </a:xfrm>
          <a:prstGeom prst="rect">
            <a:avLst/>
          </a:prstGeom>
          <a:noFill/>
          <a:ln>
            <a:solidFill>
              <a:schemeClr val="bg1"/>
            </a:solidFill>
          </a:ln>
        </p:spPr>
        <p:txBody>
          <a:bodyPr wrap="square" rtlCol="0">
            <a:spAutoFit/>
          </a:bodyPr>
          <a:lstStyle/>
          <a:p>
            <a:pPr algn="ctr"/>
            <a:r>
              <a:rPr lang="en-US" sz="4800" b="1" dirty="0">
                <a:solidFill>
                  <a:srgbClr val="C00000"/>
                </a:solidFill>
              </a:rPr>
              <a:t>MORTALITY</a:t>
            </a:r>
          </a:p>
        </p:txBody>
      </p:sp>
    </p:spTree>
    <p:extLst>
      <p:ext uri="{BB962C8B-B14F-4D97-AF65-F5344CB8AC3E}">
        <p14:creationId xmlns:p14="http://schemas.microsoft.com/office/powerpoint/2010/main" val="5986268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47524" y="1759143"/>
            <a:ext cx="532377" cy="904540"/>
          </a:xfrm>
          <a:prstGeom prst="rect">
            <a:avLst/>
          </a:prstGeom>
        </p:spPr>
      </p:pic>
      <p:sp>
        <p:nvSpPr>
          <p:cNvPr id="4" name="TextBox 3">
            <a:extLst>
              <a:ext uri="{FF2B5EF4-FFF2-40B4-BE49-F238E27FC236}">
                <a16:creationId xmlns:a16="http://schemas.microsoft.com/office/drawing/2014/main" id="{1C7ABAAF-01E8-69A4-22CD-E3E91EC80A80}"/>
              </a:ext>
            </a:extLst>
          </p:cNvPr>
          <p:cNvSpPr txBox="1"/>
          <p:nvPr/>
        </p:nvSpPr>
        <p:spPr>
          <a:xfrm>
            <a:off x="3895726" y="4343110"/>
            <a:ext cx="4382352" cy="830997"/>
          </a:xfrm>
          <a:prstGeom prst="rect">
            <a:avLst/>
          </a:prstGeom>
          <a:noFill/>
          <a:ln>
            <a:solidFill>
              <a:schemeClr val="bg1"/>
            </a:solidFill>
          </a:ln>
        </p:spPr>
        <p:txBody>
          <a:bodyPr wrap="square" rtlCol="0">
            <a:spAutoFit/>
          </a:bodyPr>
          <a:lstStyle/>
          <a:p>
            <a:pPr algn="ctr"/>
            <a:r>
              <a:rPr lang="en-US" sz="4800" b="1" dirty="0">
                <a:solidFill>
                  <a:srgbClr val="C00000"/>
                </a:solidFill>
              </a:rPr>
              <a:t>(RECRUITMENT)</a:t>
            </a:r>
          </a:p>
        </p:txBody>
      </p:sp>
    </p:spTree>
    <p:extLst>
      <p:ext uri="{BB962C8B-B14F-4D97-AF65-F5344CB8AC3E}">
        <p14:creationId xmlns:p14="http://schemas.microsoft.com/office/powerpoint/2010/main" val="2691964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sp>
        <p:nvSpPr>
          <p:cNvPr id="6" name="Rectangle 5">
            <a:extLst>
              <a:ext uri="{FF2B5EF4-FFF2-40B4-BE49-F238E27FC236}">
                <a16:creationId xmlns:a16="http://schemas.microsoft.com/office/drawing/2014/main" id="{E403CB82-EB2D-D869-6740-7750304BDF9A}"/>
              </a:ext>
            </a:extLst>
          </p:cNvPr>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3405C3-9406-1037-EA9A-8AF555746DBB}"/>
              </a:ext>
            </a:extLst>
          </p:cNvPr>
          <p:cNvSpPr txBox="1"/>
          <p:nvPr/>
        </p:nvSpPr>
        <p:spPr>
          <a:xfrm>
            <a:off x="1746015" y="950097"/>
            <a:ext cx="8699970" cy="4247317"/>
          </a:xfrm>
          <a:prstGeom prst="rect">
            <a:avLst/>
          </a:prstGeom>
          <a:noFill/>
        </p:spPr>
        <p:txBody>
          <a:bodyPr wrap="square" rtlCol="0">
            <a:spAutoFit/>
          </a:bodyPr>
          <a:lstStyle/>
          <a:p>
            <a:pPr algn="ctr"/>
            <a:r>
              <a:rPr lang="en-US" sz="4000" b="1" dirty="0"/>
              <a:t>Tracking </a:t>
            </a:r>
            <a:r>
              <a:rPr lang="en-US" sz="4800" b="1" dirty="0"/>
              <a:t>individual trees</a:t>
            </a:r>
            <a:r>
              <a:rPr lang="en-US" sz="4000" b="1" dirty="0"/>
              <a:t> allows us to identify </a:t>
            </a:r>
          </a:p>
          <a:p>
            <a:pPr algn="ctr"/>
            <a:r>
              <a:rPr lang="en-US" sz="4800" b="1" dirty="0"/>
              <a:t>GRM components </a:t>
            </a:r>
          </a:p>
          <a:p>
            <a:pPr algn="ctr"/>
            <a:r>
              <a:rPr lang="en-US" sz="4000" b="1" dirty="0"/>
              <a:t>to gain insight into </a:t>
            </a:r>
          </a:p>
          <a:p>
            <a:pPr algn="ctr"/>
            <a:r>
              <a:rPr lang="en-US" sz="5400" b="1" dirty="0"/>
              <a:t>how</a:t>
            </a:r>
            <a:r>
              <a:rPr lang="en-US" sz="4000" b="1" dirty="0"/>
              <a:t> and </a:t>
            </a:r>
            <a:r>
              <a:rPr lang="en-US" sz="5400" b="1" dirty="0"/>
              <a:t>why</a:t>
            </a:r>
            <a:r>
              <a:rPr lang="en-US" sz="4000" b="1" dirty="0"/>
              <a:t> </a:t>
            </a:r>
          </a:p>
          <a:p>
            <a:pPr algn="ctr"/>
            <a:r>
              <a:rPr lang="en-US" sz="4000" b="1" dirty="0"/>
              <a:t>change occurred</a:t>
            </a:r>
          </a:p>
        </p:txBody>
      </p:sp>
    </p:spTree>
    <p:extLst>
      <p:ext uri="{BB962C8B-B14F-4D97-AF65-F5344CB8AC3E}">
        <p14:creationId xmlns:p14="http://schemas.microsoft.com/office/powerpoint/2010/main" val="14444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BA5AC0-53F7-A688-D18E-FC0C672687B5}"/>
              </a:ext>
            </a:extLst>
          </p:cNvPr>
          <p:cNvSpPr>
            <a:spLocks noGrp="1"/>
          </p:cNvSpPr>
          <p:nvPr>
            <p:ph type="sldNum" sz="quarter" idx="12"/>
          </p:nvPr>
        </p:nvSpPr>
        <p:spPr/>
        <p:txBody>
          <a:bodyPr/>
          <a:lstStyle/>
          <a:p>
            <a:fld id="{D94B56D9-450F-46F8-A965-7B81A9B8CDD2}" type="slidenum">
              <a:rPr lang="en-US" smtClean="0"/>
              <a:t>7</a:t>
            </a:fld>
            <a:endParaRPr lang="en-US" dirty="0"/>
          </a:p>
        </p:txBody>
      </p:sp>
      <p:sp>
        <p:nvSpPr>
          <p:cNvPr id="6" name="TextBox 5">
            <a:extLst>
              <a:ext uri="{FF2B5EF4-FFF2-40B4-BE49-F238E27FC236}">
                <a16:creationId xmlns:a16="http://schemas.microsoft.com/office/drawing/2014/main" id="{5FFDB0F9-BD87-5A3F-B3A6-D2F978BEE9EA}"/>
              </a:ext>
            </a:extLst>
          </p:cNvPr>
          <p:cNvSpPr txBox="1"/>
          <p:nvPr/>
        </p:nvSpPr>
        <p:spPr>
          <a:xfrm>
            <a:off x="246649" y="1349392"/>
            <a:ext cx="6561110" cy="4770537"/>
          </a:xfrm>
          <a:prstGeom prst="rect">
            <a:avLst/>
          </a:prstGeom>
          <a:noFill/>
        </p:spPr>
        <p:txBody>
          <a:bodyPr wrap="square">
            <a:spAutoFit/>
          </a:bodyPr>
          <a:lstStyle/>
          <a:p>
            <a:r>
              <a:rPr lang="en-US" sz="1600" b="1" dirty="0"/>
              <a:t>Section 1 of this presentation was compiled for ESA 2023 heavily borrowing from:</a:t>
            </a:r>
            <a:endParaRPr lang="en-US" sz="105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Our Legacy: a history of FIA by Glenn Christensen prepared for 2016 PNW FIA field crew training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FIA 101: a self-study course and reference guide for Forest Inventory and Analysis (FIA) staff and aspiring data users. Version 1 (2019). Produced by Rocky Mountain Research Station, Inventory and Monitoring Program. Content created by Rachel Simons, Jeremy Morrone, Drew Narduzzi, and Whitney Burgess under the direction of Steering Team: Tracey Frescino, Sara Goeking, Jim Menlove, Maryfaith Snyder, and many others.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Forest Inventory and Analysis: past to present </a:t>
            </a:r>
            <a:r>
              <a:rPr lang="en-US" sz="1600" b="1" dirty="0"/>
              <a:t>for Auburn University FORY3180 </a:t>
            </a:r>
            <a:r>
              <a:rPr lang="en-US" sz="1600" dirty="0"/>
              <a:t>Southern Research Station, Forest Inventory and Analysis Program produced by KaDonna Randolph, Andy Hartsell, Tom Brandeis, Todd Schroeder, and Robert Lee.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PNW FIA field crew contributed photos!</a:t>
            </a:r>
          </a:p>
        </p:txBody>
      </p:sp>
      <p:pic>
        <p:nvPicPr>
          <p:cNvPr id="3" name="Picture 2" descr="A picture containing outdoor, tree, sky, grass">
            <a:extLst>
              <a:ext uri="{FF2B5EF4-FFF2-40B4-BE49-F238E27FC236}">
                <a16:creationId xmlns:a16="http://schemas.microsoft.com/office/drawing/2014/main" id="{C00D4F91-E21C-9443-B4B2-C709F28AC4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8499" y="-5165"/>
            <a:ext cx="5143500" cy="6858000"/>
          </a:xfrm>
          <a:prstGeom prst="rect">
            <a:avLst/>
          </a:prstGeom>
        </p:spPr>
      </p:pic>
      <p:grpSp>
        <p:nvGrpSpPr>
          <p:cNvPr id="8" name="Group 7">
            <a:extLst>
              <a:ext uri="{FF2B5EF4-FFF2-40B4-BE49-F238E27FC236}">
                <a16:creationId xmlns:a16="http://schemas.microsoft.com/office/drawing/2014/main" id="{53623F0A-3E39-C7D0-C4A6-47055EAAD652}"/>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0" name="Rectangle 9">
              <a:extLst>
                <a:ext uri="{FF2B5EF4-FFF2-40B4-BE49-F238E27FC236}">
                  <a16:creationId xmlns:a16="http://schemas.microsoft.com/office/drawing/2014/main" id="{191DD144-B713-B249-B684-138CE94FDF70}"/>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Isosceles Triangle 10">
              <a:extLst>
                <a:ext uri="{FF2B5EF4-FFF2-40B4-BE49-F238E27FC236}">
                  <a16:creationId xmlns:a16="http://schemas.microsoft.com/office/drawing/2014/main" id="{53CE6168-3EE6-D235-FF2B-6999FD89F6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itle 8">
            <a:extLst>
              <a:ext uri="{FF2B5EF4-FFF2-40B4-BE49-F238E27FC236}">
                <a16:creationId xmlns:a16="http://schemas.microsoft.com/office/drawing/2014/main" id="{EA30639A-7EAB-970F-100F-F2BFCBA95769}"/>
              </a:ext>
              <a:ext uri="{C183D7F6-B498-43B3-948B-1728B52AA6E4}">
                <adec:decorative xmlns:adec="http://schemas.microsoft.com/office/drawing/2017/decorative" val="1"/>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Acknowledgements &amp; references</a:t>
            </a:r>
          </a:p>
        </p:txBody>
      </p:sp>
      <p:sp>
        <p:nvSpPr>
          <p:cNvPr id="5" name="TextBox 4">
            <a:extLst>
              <a:ext uri="{FF2B5EF4-FFF2-40B4-BE49-F238E27FC236}">
                <a16:creationId xmlns:a16="http://schemas.microsoft.com/office/drawing/2014/main" id="{89E4274A-DBB9-4CFC-761B-7BE3DF6E85FF}"/>
              </a:ext>
            </a:extLst>
          </p:cNvPr>
          <p:cNvSpPr txBox="1"/>
          <p:nvPr/>
        </p:nvSpPr>
        <p:spPr>
          <a:xfrm>
            <a:off x="9642764" y="6481960"/>
            <a:ext cx="3128210" cy="307777"/>
          </a:xfrm>
          <a:prstGeom prst="rect">
            <a:avLst/>
          </a:prstGeom>
          <a:noFill/>
        </p:spPr>
        <p:txBody>
          <a:bodyPr wrap="square" rtlCol="0">
            <a:spAutoFit/>
          </a:bodyPr>
          <a:lstStyle/>
          <a:p>
            <a:r>
              <a:rPr lang="en-US" sz="1400" dirty="0">
                <a:solidFill>
                  <a:schemeClr val="bg1"/>
                </a:solidFill>
              </a:rPr>
              <a:t>Photo credit: Emily Giovannozzi</a:t>
            </a:r>
          </a:p>
        </p:txBody>
      </p:sp>
    </p:spTree>
    <p:extLst>
      <p:ext uri="{BB962C8B-B14F-4D97-AF65-F5344CB8AC3E}">
        <p14:creationId xmlns:p14="http://schemas.microsoft.com/office/powerpoint/2010/main" val="24505088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sp>
        <p:nvSpPr>
          <p:cNvPr id="6" name="Rectangle 5">
            <a:extLst>
              <a:ext uri="{FF2B5EF4-FFF2-40B4-BE49-F238E27FC236}">
                <a16:creationId xmlns:a16="http://schemas.microsoft.com/office/drawing/2014/main" id="{E403CB82-EB2D-D869-6740-7750304BDF9A}"/>
              </a:ext>
            </a:extLst>
          </p:cNvPr>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3405C3-9406-1037-EA9A-8AF555746DBB}"/>
              </a:ext>
            </a:extLst>
          </p:cNvPr>
          <p:cNvSpPr txBox="1"/>
          <p:nvPr/>
        </p:nvSpPr>
        <p:spPr>
          <a:xfrm>
            <a:off x="1746015" y="950097"/>
            <a:ext cx="8699970" cy="4247317"/>
          </a:xfrm>
          <a:prstGeom prst="rect">
            <a:avLst/>
          </a:prstGeom>
          <a:noFill/>
        </p:spPr>
        <p:txBody>
          <a:bodyPr wrap="square" rtlCol="0">
            <a:spAutoFit/>
          </a:bodyPr>
          <a:lstStyle/>
          <a:p>
            <a:pPr algn="ctr"/>
            <a:r>
              <a:rPr lang="en-US" sz="4000" b="1" dirty="0"/>
              <a:t>Tracking </a:t>
            </a:r>
            <a:r>
              <a:rPr lang="en-US" sz="4800" b="1" dirty="0"/>
              <a:t>individual trees</a:t>
            </a:r>
            <a:r>
              <a:rPr lang="en-US" sz="4000" b="1" dirty="0"/>
              <a:t> allows us to identify </a:t>
            </a:r>
          </a:p>
          <a:p>
            <a:pPr algn="ctr"/>
            <a:r>
              <a:rPr lang="en-US" sz="4800" b="1" dirty="0"/>
              <a:t>GRM components </a:t>
            </a:r>
          </a:p>
          <a:p>
            <a:pPr algn="ctr"/>
            <a:r>
              <a:rPr lang="en-US" sz="4000" b="1" dirty="0"/>
              <a:t>to gain insight into </a:t>
            </a:r>
          </a:p>
          <a:p>
            <a:pPr algn="ctr"/>
            <a:r>
              <a:rPr lang="en-US" sz="5400" b="1" dirty="0"/>
              <a:t>how</a:t>
            </a:r>
            <a:r>
              <a:rPr lang="en-US" sz="4000" b="1" dirty="0"/>
              <a:t> and </a:t>
            </a:r>
            <a:r>
              <a:rPr lang="en-US" sz="5400" b="1" dirty="0"/>
              <a:t>why</a:t>
            </a:r>
            <a:r>
              <a:rPr lang="en-US" sz="4000" b="1" dirty="0"/>
              <a:t> </a:t>
            </a:r>
          </a:p>
          <a:p>
            <a:pPr algn="ctr"/>
            <a:r>
              <a:rPr lang="en-US" sz="4000" b="1" dirty="0"/>
              <a:t>change occurred</a:t>
            </a:r>
          </a:p>
        </p:txBody>
      </p:sp>
      <p:sp>
        <p:nvSpPr>
          <p:cNvPr id="4" name="TextBox 3">
            <a:extLst>
              <a:ext uri="{FF2B5EF4-FFF2-40B4-BE49-F238E27FC236}">
                <a16:creationId xmlns:a16="http://schemas.microsoft.com/office/drawing/2014/main" id="{5E927EDD-587D-225A-D421-7AF9F1C5BAF1}"/>
              </a:ext>
            </a:extLst>
          </p:cNvPr>
          <p:cNvSpPr txBox="1"/>
          <p:nvPr/>
        </p:nvSpPr>
        <p:spPr>
          <a:xfrm>
            <a:off x="2342275" y="5724681"/>
            <a:ext cx="7507450" cy="523220"/>
          </a:xfrm>
          <a:prstGeom prst="rect">
            <a:avLst/>
          </a:prstGeom>
          <a:noFill/>
        </p:spPr>
        <p:txBody>
          <a:bodyPr wrap="square" rtlCol="0">
            <a:spAutoFit/>
          </a:bodyPr>
          <a:lstStyle/>
          <a:p>
            <a:r>
              <a:rPr lang="en-US" sz="2800" b="1" dirty="0">
                <a:solidFill>
                  <a:srgbClr val="C00000"/>
                </a:solidFill>
                <a:sym typeface="Wingdings" panose="05000000000000000000" pitchFamily="2" charset="2"/>
              </a:rPr>
              <a:t> Chapter 7 of Population Estimation User Guide</a:t>
            </a:r>
            <a:endParaRPr lang="en-US" sz="2800" b="1" dirty="0">
              <a:solidFill>
                <a:srgbClr val="C00000"/>
              </a:solidFill>
            </a:endParaRPr>
          </a:p>
        </p:txBody>
      </p:sp>
    </p:spTree>
    <p:extLst>
      <p:ext uri="{BB962C8B-B14F-4D97-AF65-F5344CB8AC3E}">
        <p14:creationId xmlns:p14="http://schemas.microsoft.com/office/powerpoint/2010/main" val="539426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sp>
        <p:nvSpPr>
          <p:cNvPr id="6" name="Rectangle 5">
            <a:extLst>
              <a:ext uri="{FF2B5EF4-FFF2-40B4-BE49-F238E27FC236}">
                <a16:creationId xmlns:a16="http://schemas.microsoft.com/office/drawing/2014/main" id="{E403CB82-EB2D-D869-6740-7750304BDF9A}"/>
              </a:ext>
            </a:extLst>
          </p:cNvPr>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3405C3-9406-1037-EA9A-8AF555746DBB}"/>
              </a:ext>
            </a:extLst>
          </p:cNvPr>
          <p:cNvSpPr txBox="1"/>
          <p:nvPr/>
        </p:nvSpPr>
        <p:spPr>
          <a:xfrm>
            <a:off x="1746015" y="950097"/>
            <a:ext cx="8699970" cy="1323439"/>
          </a:xfrm>
          <a:prstGeom prst="rect">
            <a:avLst/>
          </a:prstGeom>
          <a:noFill/>
        </p:spPr>
        <p:txBody>
          <a:bodyPr wrap="square" rtlCol="0">
            <a:spAutoFit/>
          </a:bodyPr>
          <a:lstStyle/>
          <a:p>
            <a:pPr algn="ctr"/>
            <a:r>
              <a:rPr lang="en-US" sz="4000" b="1" dirty="0"/>
              <a:t>How do we identify which trees form each component? </a:t>
            </a:r>
          </a:p>
        </p:txBody>
      </p:sp>
    </p:spTree>
    <p:extLst>
      <p:ext uri="{BB962C8B-B14F-4D97-AF65-F5344CB8AC3E}">
        <p14:creationId xmlns:p14="http://schemas.microsoft.com/office/powerpoint/2010/main" val="3002489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447524" y="1759143"/>
            <a:ext cx="532377" cy="904540"/>
          </a:xfrm>
          <a:prstGeom prst="rect">
            <a:avLst/>
          </a:prstGeom>
        </p:spPr>
      </p:pic>
      <p:sp>
        <p:nvSpPr>
          <p:cNvPr id="6" name="Rectangle 5">
            <a:extLst>
              <a:ext uri="{FF2B5EF4-FFF2-40B4-BE49-F238E27FC236}">
                <a16:creationId xmlns:a16="http://schemas.microsoft.com/office/drawing/2014/main" id="{E403CB82-EB2D-D869-6740-7750304BDF9A}"/>
              </a:ext>
            </a:extLst>
          </p:cNvPr>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13405C3-9406-1037-EA9A-8AF555746DBB}"/>
              </a:ext>
            </a:extLst>
          </p:cNvPr>
          <p:cNvSpPr txBox="1"/>
          <p:nvPr/>
        </p:nvSpPr>
        <p:spPr>
          <a:xfrm>
            <a:off x="1746015" y="950097"/>
            <a:ext cx="8699970" cy="1323439"/>
          </a:xfrm>
          <a:prstGeom prst="rect">
            <a:avLst/>
          </a:prstGeom>
          <a:noFill/>
        </p:spPr>
        <p:txBody>
          <a:bodyPr wrap="square" rtlCol="0">
            <a:spAutoFit/>
          </a:bodyPr>
          <a:lstStyle/>
          <a:p>
            <a:pPr algn="ctr"/>
            <a:r>
              <a:rPr lang="en-US" sz="4000" b="1" dirty="0"/>
              <a:t>How do we identify which trees form each component? </a:t>
            </a:r>
          </a:p>
        </p:txBody>
      </p:sp>
      <p:sp>
        <p:nvSpPr>
          <p:cNvPr id="4" name="TextBox 3">
            <a:extLst>
              <a:ext uri="{FF2B5EF4-FFF2-40B4-BE49-F238E27FC236}">
                <a16:creationId xmlns:a16="http://schemas.microsoft.com/office/drawing/2014/main" id="{15688E9B-552E-54E5-038B-7E8530103A29}"/>
              </a:ext>
            </a:extLst>
          </p:cNvPr>
          <p:cNvSpPr txBox="1"/>
          <p:nvPr/>
        </p:nvSpPr>
        <p:spPr>
          <a:xfrm>
            <a:off x="1690233" y="2762796"/>
            <a:ext cx="3266322" cy="1508105"/>
          </a:xfrm>
          <a:prstGeom prst="rect">
            <a:avLst/>
          </a:prstGeom>
          <a:noFill/>
        </p:spPr>
        <p:txBody>
          <a:bodyPr wrap="square" rtlCol="0">
            <a:spAutoFit/>
          </a:bodyPr>
          <a:lstStyle/>
          <a:p>
            <a:pPr algn="ctr"/>
            <a:r>
              <a:rPr lang="en-US" sz="3600" b="1" dirty="0">
                <a:solidFill>
                  <a:srgbClr val="C00000"/>
                </a:solidFill>
              </a:rPr>
              <a:t>LONG ANSWER:</a:t>
            </a:r>
          </a:p>
          <a:p>
            <a:pPr algn="ctr"/>
            <a:r>
              <a:rPr lang="en-US" sz="2800" dirty="0"/>
              <a:t>Combining variables from the TREE table</a:t>
            </a:r>
          </a:p>
        </p:txBody>
      </p:sp>
      <p:sp>
        <p:nvSpPr>
          <p:cNvPr id="18" name="TextBox 17">
            <a:extLst>
              <a:ext uri="{FF2B5EF4-FFF2-40B4-BE49-F238E27FC236}">
                <a16:creationId xmlns:a16="http://schemas.microsoft.com/office/drawing/2014/main" id="{03321B81-1A92-D6AE-4010-01AFFE7691D6}"/>
              </a:ext>
            </a:extLst>
          </p:cNvPr>
          <p:cNvSpPr txBox="1"/>
          <p:nvPr/>
        </p:nvSpPr>
        <p:spPr>
          <a:xfrm>
            <a:off x="6646788" y="2762796"/>
            <a:ext cx="3854979" cy="1077218"/>
          </a:xfrm>
          <a:prstGeom prst="rect">
            <a:avLst/>
          </a:prstGeom>
          <a:noFill/>
        </p:spPr>
        <p:txBody>
          <a:bodyPr wrap="square" rtlCol="0">
            <a:spAutoFit/>
          </a:bodyPr>
          <a:lstStyle/>
          <a:p>
            <a:pPr algn="ctr"/>
            <a:r>
              <a:rPr lang="en-US" sz="3600" b="1" dirty="0">
                <a:solidFill>
                  <a:srgbClr val="C00000"/>
                </a:solidFill>
              </a:rPr>
              <a:t>SHORT ANSWER:</a:t>
            </a:r>
          </a:p>
          <a:p>
            <a:pPr algn="ctr"/>
            <a:r>
              <a:rPr lang="en-US" sz="2800" dirty="0"/>
              <a:t>FIA does it for you!</a:t>
            </a:r>
          </a:p>
        </p:txBody>
      </p:sp>
    </p:spTree>
    <p:extLst>
      <p:ext uri="{BB962C8B-B14F-4D97-AF65-F5344CB8AC3E}">
        <p14:creationId xmlns:p14="http://schemas.microsoft.com/office/powerpoint/2010/main" val="973087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5614655" y="2247969"/>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7313282" y="1205618"/>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35" name="Group 34">
            <a:extLst>
              <a:ext uri="{FF2B5EF4-FFF2-40B4-BE49-F238E27FC236}">
                <a16:creationId xmlns:a16="http://schemas.microsoft.com/office/drawing/2014/main" id="{A2D121E3-2D3B-5F99-B26D-5834D104E77E}"/>
              </a:ext>
            </a:extLst>
          </p:cNvPr>
          <p:cNvGrpSpPr/>
          <p:nvPr/>
        </p:nvGrpSpPr>
        <p:grpSpPr>
          <a:xfrm>
            <a:off x="7313282" y="3429000"/>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8929588" y="1961518"/>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3915799" y="1623571"/>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5275998" y="2230089"/>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6951538" y="1794862"/>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6952154" y="2645313"/>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8647277" y="2444890"/>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8637030" y="2916538"/>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8751618" y="2329343"/>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8739704" y="2330914"/>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234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5614655" y="2247969"/>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7313282" y="1205618"/>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35" name="Group 34">
            <a:extLst>
              <a:ext uri="{FF2B5EF4-FFF2-40B4-BE49-F238E27FC236}">
                <a16:creationId xmlns:a16="http://schemas.microsoft.com/office/drawing/2014/main" id="{A2D121E3-2D3B-5F99-B26D-5834D104E77E}"/>
              </a:ext>
            </a:extLst>
          </p:cNvPr>
          <p:cNvGrpSpPr/>
          <p:nvPr/>
        </p:nvGrpSpPr>
        <p:grpSpPr>
          <a:xfrm>
            <a:off x="7313282" y="3429000"/>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8929588" y="1961518"/>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3915799" y="1623571"/>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5275998" y="2230089"/>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6951538" y="1794862"/>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6952154" y="2645313"/>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8647277" y="2444890"/>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8637030" y="2916538"/>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8751618" y="2329343"/>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8739704" y="2330914"/>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D9E6F16-33F6-8B07-DDCC-711B811E8BA7}"/>
              </a:ext>
            </a:extLst>
          </p:cNvPr>
          <p:cNvSpPr/>
          <p:nvPr/>
        </p:nvSpPr>
        <p:spPr>
          <a:xfrm>
            <a:off x="3743324" y="1228771"/>
            <a:ext cx="1837897" cy="2759111"/>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7A2558E-8C2C-F44D-7DFB-EA282CE56033}"/>
              </a:ext>
            </a:extLst>
          </p:cNvPr>
          <p:cNvSpPr/>
          <p:nvPr/>
        </p:nvSpPr>
        <p:spPr>
          <a:xfrm>
            <a:off x="7171763" y="487659"/>
            <a:ext cx="1487566" cy="2887276"/>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8C18139-ECB0-71ED-2B40-42B40A1D328C}"/>
              </a:ext>
            </a:extLst>
          </p:cNvPr>
          <p:cNvSpPr/>
          <p:nvPr/>
        </p:nvSpPr>
        <p:spPr>
          <a:xfrm>
            <a:off x="6961637" y="487659"/>
            <a:ext cx="221660" cy="2145285"/>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150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5614655" y="2247969"/>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7313282" y="1205618"/>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35" name="Group 34">
            <a:extLst>
              <a:ext uri="{FF2B5EF4-FFF2-40B4-BE49-F238E27FC236}">
                <a16:creationId xmlns:a16="http://schemas.microsoft.com/office/drawing/2014/main" id="{A2D121E3-2D3B-5F99-B26D-5834D104E77E}"/>
              </a:ext>
            </a:extLst>
          </p:cNvPr>
          <p:cNvGrpSpPr/>
          <p:nvPr/>
        </p:nvGrpSpPr>
        <p:grpSpPr>
          <a:xfrm>
            <a:off x="7313282" y="3429000"/>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8929588" y="1961518"/>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3915799" y="1623571"/>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5275998" y="2230089"/>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6951538" y="1794862"/>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6952154" y="2645313"/>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8647277" y="2444890"/>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8637030" y="2916538"/>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8751618" y="2329343"/>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8739704" y="2330914"/>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D9E6F16-33F6-8B07-DDCC-711B811E8BA7}"/>
              </a:ext>
            </a:extLst>
          </p:cNvPr>
          <p:cNvSpPr/>
          <p:nvPr/>
        </p:nvSpPr>
        <p:spPr>
          <a:xfrm>
            <a:off x="3743324" y="1228771"/>
            <a:ext cx="1837897" cy="2759111"/>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7A2558E-8C2C-F44D-7DFB-EA282CE56033}"/>
              </a:ext>
            </a:extLst>
          </p:cNvPr>
          <p:cNvSpPr/>
          <p:nvPr/>
        </p:nvSpPr>
        <p:spPr>
          <a:xfrm>
            <a:off x="7171763" y="-857652"/>
            <a:ext cx="1487566"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8C18139-ECB0-71ED-2B40-42B40A1D328C}"/>
              </a:ext>
            </a:extLst>
          </p:cNvPr>
          <p:cNvSpPr/>
          <p:nvPr/>
        </p:nvSpPr>
        <p:spPr>
          <a:xfrm>
            <a:off x="6961637" y="-1599643"/>
            <a:ext cx="213716"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2588852D-DEE5-1EE6-B7A7-2D380D00CA21}"/>
              </a:ext>
            </a:extLst>
          </p:cNvPr>
          <p:cNvSpPr txBox="1"/>
          <p:nvPr/>
        </p:nvSpPr>
        <p:spPr>
          <a:xfrm>
            <a:off x="5665917" y="3710883"/>
            <a:ext cx="1215076" cy="307777"/>
          </a:xfrm>
          <a:prstGeom prst="rect">
            <a:avLst/>
          </a:prstGeom>
          <a:noFill/>
        </p:spPr>
        <p:txBody>
          <a:bodyPr wrap="none" rtlCol="0">
            <a:spAutoFit/>
          </a:bodyPr>
          <a:lstStyle/>
          <a:p>
            <a:r>
              <a:rPr lang="en-US" sz="1400" b="1" dirty="0">
                <a:solidFill>
                  <a:srgbClr val="C00000"/>
                </a:solidFill>
              </a:rPr>
              <a:t>PREV_PLT_CN</a:t>
            </a:r>
          </a:p>
        </p:txBody>
      </p:sp>
      <p:sp>
        <p:nvSpPr>
          <p:cNvPr id="106" name="TextBox 105">
            <a:extLst>
              <a:ext uri="{FF2B5EF4-FFF2-40B4-BE49-F238E27FC236}">
                <a16:creationId xmlns:a16="http://schemas.microsoft.com/office/drawing/2014/main" id="{67C43510-6BBB-1FBB-8289-396A5E39A5B1}"/>
              </a:ext>
            </a:extLst>
          </p:cNvPr>
          <p:cNvSpPr txBox="1"/>
          <p:nvPr/>
        </p:nvSpPr>
        <p:spPr>
          <a:xfrm>
            <a:off x="7227091" y="5667654"/>
            <a:ext cx="1506118" cy="1169551"/>
          </a:xfrm>
          <a:prstGeom prst="rect">
            <a:avLst/>
          </a:prstGeom>
          <a:noFill/>
        </p:spPr>
        <p:txBody>
          <a:bodyPr wrap="non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Tree>
    <p:extLst>
      <p:ext uri="{BB962C8B-B14F-4D97-AF65-F5344CB8AC3E}">
        <p14:creationId xmlns:p14="http://schemas.microsoft.com/office/powerpoint/2010/main" val="2648148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5614655" y="2247969"/>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7313282" y="1205618"/>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35" name="Group 34">
            <a:extLst>
              <a:ext uri="{FF2B5EF4-FFF2-40B4-BE49-F238E27FC236}">
                <a16:creationId xmlns:a16="http://schemas.microsoft.com/office/drawing/2014/main" id="{A2D121E3-2D3B-5F99-B26D-5834D104E77E}"/>
              </a:ext>
            </a:extLst>
          </p:cNvPr>
          <p:cNvGrpSpPr/>
          <p:nvPr/>
        </p:nvGrpSpPr>
        <p:grpSpPr>
          <a:xfrm>
            <a:off x="7313282" y="3429000"/>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8929588" y="1961518"/>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3915799" y="1623571"/>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5275998" y="2230089"/>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6951538" y="1794862"/>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6952154" y="2645313"/>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8647277" y="2444890"/>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8637030" y="2916538"/>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8751618" y="2329343"/>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8739704" y="2330914"/>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D9E6F16-33F6-8B07-DDCC-711B811E8BA7}"/>
              </a:ext>
            </a:extLst>
          </p:cNvPr>
          <p:cNvSpPr/>
          <p:nvPr/>
        </p:nvSpPr>
        <p:spPr>
          <a:xfrm>
            <a:off x="3743324" y="1228771"/>
            <a:ext cx="1837897" cy="2759111"/>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7A2558E-8C2C-F44D-7DFB-EA282CE56033}"/>
              </a:ext>
            </a:extLst>
          </p:cNvPr>
          <p:cNvSpPr/>
          <p:nvPr/>
        </p:nvSpPr>
        <p:spPr>
          <a:xfrm>
            <a:off x="7171763" y="-857652"/>
            <a:ext cx="1487566"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8C18139-ECB0-71ED-2B40-42B40A1D328C}"/>
              </a:ext>
            </a:extLst>
          </p:cNvPr>
          <p:cNvSpPr/>
          <p:nvPr/>
        </p:nvSpPr>
        <p:spPr>
          <a:xfrm>
            <a:off x="6961637" y="-1599643"/>
            <a:ext cx="213716"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2588852D-DEE5-1EE6-B7A7-2D380D00CA21}"/>
              </a:ext>
            </a:extLst>
          </p:cNvPr>
          <p:cNvSpPr txBox="1"/>
          <p:nvPr/>
        </p:nvSpPr>
        <p:spPr>
          <a:xfrm>
            <a:off x="5665917" y="3710883"/>
            <a:ext cx="1215076" cy="307777"/>
          </a:xfrm>
          <a:prstGeom prst="rect">
            <a:avLst/>
          </a:prstGeom>
          <a:noFill/>
        </p:spPr>
        <p:txBody>
          <a:bodyPr wrap="none" rtlCol="0">
            <a:spAutoFit/>
          </a:bodyPr>
          <a:lstStyle/>
          <a:p>
            <a:r>
              <a:rPr lang="en-US" sz="1400" b="1" dirty="0">
                <a:solidFill>
                  <a:srgbClr val="C00000"/>
                </a:solidFill>
              </a:rPr>
              <a:t>PREV_PLT_CN</a:t>
            </a:r>
          </a:p>
        </p:txBody>
      </p:sp>
      <p:sp>
        <p:nvSpPr>
          <p:cNvPr id="106" name="TextBox 105">
            <a:extLst>
              <a:ext uri="{FF2B5EF4-FFF2-40B4-BE49-F238E27FC236}">
                <a16:creationId xmlns:a16="http://schemas.microsoft.com/office/drawing/2014/main" id="{67C43510-6BBB-1FBB-8289-396A5E39A5B1}"/>
              </a:ext>
            </a:extLst>
          </p:cNvPr>
          <p:cNvSpPr txBox="1"/>
          <p:nvPr/>
        </p:nvSpPr>
        <p:spPr>
          <a:xfrm>
            <a:off x="7227091" y="5667654"/>
            <a:ext cx="1506118" cy="1169551"/>
          </a:xfrm>
          <a:prstGeom prst="rect">
            <a:avLst/>
          </a:prstGeom>
          <a:noFill/>
        </p:spPr>
        <p:txBody>
          <a:bodyPr wrap="non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
        <p:nvSpPr>
          <p:cNvPr id="107" name="Oval 106">
            <a:extLst>
              <a:ext uri="{FF2B5EF4-FFF2-40B4-BE49-F238E27FC236}">
                <a16:creationId xmlns:a16="http://schemas.microsoft.com/office/drawing/2014/main" id="{C515EDE4-2027-1C27-8E18-BFEAEA760912}"/>
              </a:ext>
            </a:extLst>
          </p:cNvPr>
          <p:cNvSpPr/>
          <p:nvPr/>
        </p:nvSpPr>
        <p:spPr>
          <a:xfrm>
            <a:off x="5511635" y="3598522"/>
            <a:ext cx="1514733" cy="550434"/>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E7B3CFB-5788-58CB-63EB-E673B865D9C3}"/>
              </a:ext>
            </a:extLst>
          </p:cNvPr>
          <p:cNvSpPr/>
          <p:nvPr/>
        </p:nvSpPr>
        <p:spPr>
          <a:xfrm>
            <a:off x="7208522" y="5539476"/>
            <a:ext cx="1514733" cy="550434"/>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FAFF42D7-C26F-930D-55DD-5E308D0FFC5A}"/>
              </a:ext>
            </a:extLst>
          </p:cNvPr>
          <p:cNvSpPr/>
          <p:nvPr/>
        </p:nvSpPr>
        <p:spPr>
          <a:xfrm>
            <a:off x="4818744" y="2629635"/>
            <a:ext cx="781450" cy="1268110"/>
          </a:xfrm>
          <a:custGeom>
            <a:avLst/>
            <a:gdLst>
              <a:gd name="connsiteX0" fmla="*/ 397376 w 443558"/>
              <a:gd name="connsiteY0" fmla="*/ 1274618 h 1274618"/>
              <a:gd name="connsiteX1" fmla="*/ 212 w 443558"/>
              <a:gd name="connsiteY1" fmla="*/ 498764 h 1274618"/>
              <a:gd name="connsiteX2" fmla="*/ 443558 w 443558"/>
              <a:gd name="connsiteY2" fmla="*/ 0 h 1274618"/>
            </a:gdLst>
            <a:ahLst/>
            <a:cxnLst>
              <a:cxn ang="0">
                <a:pos x="connsiteX0" y="connsiteY0"/>
              </a:cxn>
              <a:cxn ang="0">
                <a:pos x="connsiteX1" y="connsiteY1"/>
              </a:cxn>
              <a:cxn ang="0">
                <a:pos x="connsiteX2" y="connsiteY2"/>
              </a:cxn>
            </a:cxnLst>
            <a:rect l="l" t="t" r="r" b="b"/>
            <a:pathLst>
              <a:path w="443558" h="1274618">
                <a:moveTo>
                  <a:pt x="397376" y="1274618"/>
                </a:moveTo>
                <a:cubicBezTo>
                  <a:pt x="194945" y="992909"/>
                  <a:pt x="-7485" y="711200"/>
                  <a:pt x="212" y="498764"/>
                </a:cubicBezTo>
                <a:cubicBezTo>
                  <a:pt x="7909" y="286328"/>
                  <a:pt x="225733" y="143164"/>
                  <a:pt x="443558" y="0"/>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D36210DF-E97C-7240-B9C9-AB3B48B45B64}"/>
              </a:ext>
            </a:extLst>
          </p:cNvPr>
          <p:cNvSpPr/>
          <p:nvPr/>
        </p:nvSpPr>
        <p:spPr>
          <a:xfrm flipH="1">
            <a:off x="8645541" y="3857770"/>
            <a:ext cx="781450" cy="1956923"/>
          </a:xfrm>
          <a:custGeom>
            <a:avLst/>
            <a:gdLst>
              <a:gd name="connsiteX0" fmla="*/ 397376 w 443558"/>
              <a:gd name="connsiteY0" fmla="*/ 1274618 h 1274618"/>
              <a:gd name="connsiteX1" fmla="*/ 212 w 443558"/>
              <a:gd name="connsiteY1" fmla="*/ 498764 h 1274618"/>
              <a:gd name="connsiteX2" fmla="*/ 443558 w 443558"/>
              <a:gd name="connsiteY2" fmla="*/ 0 h 1274618"/>
            </a:gdLst>
            <a:ahLst/>
            <a:cxnLst>
              <a:cxn ang="0">
                <a:pos x="connsiteX0" y="connsiteY0"/>
              </a:cxn>
              <a:cxn ang="0">
                <a:pos x="connsiteX1" y="connsiteY1"/>
              </a:cxn>
              <a:cxn ang="0">
                <a:pos x="connsiteX2" y="connsiteY2"/>
              </a:cxn>
            </a:cxnLst>
            <a:rect l="l" t="t" r="r" b="b"/>
            <a:pathLst>
              <a:path w="443558" h="1274618">
                <a:moveTo>
                  <a:pt x="397376" y="1274618"/>
                </a:moveTo>
                <a:cubicBezTo>
                  <a:pt x="194945" y="992909"/>
                  <a:pt x="-7485" y="711200"/>
                  <a:pt x="212" y="498764"/>
                </a:cubicBezTo>
                <a:cubicBezTo>
                  <a:pt x="7909" y="286328"/>
                  <a:pt x="225733" y="143164"/>
                  <a:pt x="443558" y="0"/>
                </a:cubicBezTo>
              </a:path>
            </a:pathLst>
          </a:custGeom>
          <a:noFill/>
          <a:ln w="38100">
            <a:solidFill>
              <a:srgbClr val="C0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25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3800467" y="23907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67C43510-6BBB-1FBB-8289-396A5E39A5B1}"/>
              </a:ext>
            </a:extLst>
          </p:cNvPr>
          <p:cNvSpPr txBox="1"/>
          <p:nvPr/>
        </p:nvSpPr>
        <p:spPr>
          <a:xfrm>
            <a:off x="3714276" y="4629429"/>
            <a:ext cx="1506118" cy="1169551"/>
          </a:xfrm>
          <a:prstGeom prst="rect">
            <a:avLst/>
          </a:prstGeom>
          <a:noFill/>
        </p:spPr>
        <p:txBody>
          <a:bodyPr wrap="squar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Tree>
    <p:extLst>
      <p:ext uri="{BB962C8B-B14F-4D97-AF65-F5344CB8AC3E}">
        <p14:creationId xmlns:p14="http://schemas.microsoft.com/office/powerpoint/2010/main" val="2296195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3800467" y="23907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67C43510-6BBB-1FBB-8289-396A5E39A5B1}"/>
              </a:ext>
            </a:extLst>
          </p:cNvPr>
          <p:cNvSpPr txBox="1"/>
          <p:nvPr/>
        </p:nvSpPr>
        <p:spPr>
          <a:xfrm>
            <a:off x="3714276" y="4629429"/>
            <a:ext cx="1506118" cy="1169551"/>
          </a:xfrm>
          <a:prstGeom prst="rect">
            <a:avLst/>
          </a:prstGeom>
          <a:noFill/>
        </p:spPr>
        <p:txBody>
          <a:bodyPr wrap="squar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
        <p:nvSpPr>
          <p:cNvPr id="107" name="TextBox 106">
            <a:extLst>
              <a:ext uri="{FF2B5EF4-FFF2-40B4-BE49-F238E27FC236}">
                <a16:creationId xmlns:a16="http://schemas.microsoft.com/office/drawing/2014/main" id="{A1C5CC7D-075B-80F5-974B-0703823D7252}"/>
              </a:ext>
            </a:extLst>
          </p:cNvPr>
          <p:cNvSpPr txBox="1"/>
          <p:nvPr/>
        </p:nvSpPr>
        <p:spPr>
          <a:xfrm>
            <a:off x="4966521" y="-80095"/>
            <a:ext cx="6915150" cy="830997"/>
          </a:xfrm>
          <a:prstGeom prst="rect">
            <a:avLst/>
          </a:prstGeom>
          <a:noFill/>
        </p:spPr>
        <p:txBody>
          <a:bodyPr wrap="square" rtlCol="0">
            <a:spAutoFit/>
          </a:bodyPr>
          <a:lstStyle/>
          <a:p>
            <a:pPr algn="ctr"/>
            <a:r>
              <a:rPr lang="en-US" sz="4800" b="1" dirty="0"/>
              <a:t>Growth trees</a:t>
            </a:r>
          </a:p>
        </p:txBody>
      </p:sp>
      <p:sp>
        <p:nvSpPr>
          <p:cNvPr id="3" name="Arrow: Right 2">
            <a:extLst>
              <a:ext uri="{FF2B5EF4-FFF2-40B4-BE49-F238E27FC236}">
                <a16:creationId xmlns:a16="http://schemas.microsoft.com/office/drawing/2014/main" id="{ED7CF6BA-D406-E034-616C-95FB4A437548}"/>
              </a:ext>
            </a:extLst>
          </p:cNvPr>
          <p:cNvSpPr/>
          <p:nvPr/>
        </p:nvSpPr>
        <p:spPr>
          <a:xfrm>
            <a:off x="5220394" y="3984634"/>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1769006-928F-3CB4-FB0A-72170DB4B792}"/>
              </a:ext>
            </a:extLst>
          </p:cNvPr>
          <p:cNvSpPr/>
          <p:nvPr/>
        </p:nvSpPr>
        <p:spPr>
          <a:xfrm>
            <a:off x="5220394" y="491598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F6D7E7-40F2-E610-E1F8-72C7F3990A75}"/>
              </a:ext>
            </a:extLst>
          </p:cNvPr>
          <p:cNvSpPr txBox="1"/>
          <p:nvPr/>
        </p:nvSpPr>
        <p:spPr>
          <a:xfrm>
            <a:off x="6967569" y="3900338"/>
            <a:ext cx="2249038" cy="369332"/>
          </a:xfrm>
          <a:prstGeom prst="rect">
            <a:avLst/>
          </a:prstGeom>
          <a:noFill/>
        </p:spPr>
        <p:txBody>
          <a:bodyPr wrap="square" rtlCol="0">
            <a:spAutoFit/>
          </a:bodyPr>
          <a:lstStyle/>
          <a:p>
            <a:r>
              <a:rPr lang="en-US" dirty="0"/>
              <a:t>STATUSCD = 1</a:t>
            </a:r>
          </a:p>
        </p:txBody>
      </p:sp>
      <p:sp>
        <p:nvSpPr>
          <p:cNvPr id="6" name="TextBox 5">
            <a:extLst>
              <a:ext uri="{FF2B5EF4-FFF2-40B4-BE49-F238E27FC236}">
                <a16:creationId xmlns:a16="http://schemas.microsoft.com/office/drawing/2014/main" id="{9351DD7C-3B0B-49B9-A789-4C9C2C4F5407}"/>
              </a:ext>
            </a:extLst>
          </p:cNvPr>
          <p:cNvSpPr txBox="1"/>
          <p:nvPr/>
        </p:nvSpPr>
        <p:spPr>
          <a:xfrm>
            <a:off x="6958044" y="4799233"/>
            <a:ext cx="2249038" cy="369332"/>
          </a:xfrm>
          <a:prstGeom prst="rect">
            <a:avLst/>
          </a:prstGeom>
          <a:noFill/>
        </p:spPr>
        <p:txBody>
          <a:bodyPr wrap="square" rtlCol="0">
            <a:spAutoFit/>
          </a:bodyPr>
          <a:lstStyle/>
          <a:p>
            <a:r>
              <a:rPr lang="en-US" dirty="0"/>
              <a:t>PREV_STATUS_CD = 1</a:t>
            </a:r>
          </a:p>
        </p:txBody>
      </p:sp>
      <p:sp>
        <p:nvSpPr>
          <p:cNvPr id="7" name="TextBox 6">
            <a:extLst>
              <a:ext uri="{FF2B5EF4-FFF2-40B4-BE49-F238E27FC236}">
                <a16:creationId xmlns:a16="http://schemas.microsoft.com/office/drawing/2014/main" id="{11E6C94F-8BC5-23C4-CFC3-18D69C0ABBEC}"/>
              </a:ext>
            </a:extLst>
          </p:cNvPr>
          <p:cNvSpPr txBox="1"/>
          <p:nvPr/>
        </p:nvSpPr>
        <p:spPr>
          <a:xfrm>
            <a:off x="8901248" y="3992003"/>
            <a:ext cx="3400425" cy="646331"/>
          </a:xfrm>
          <a:prstGeom prst="rect">
            <a:avLst/>
          </a:prstGeom>
          <a:noFill/>
        </p:spPr>
        <p:txBody>
          <a:bodyPr wrap="square" rtlCol="0">
            <a:spAutoFit/>
          </a:bodyPr>
          <a:lstStyle/>
          <a:p>
            <a:r>
              <a:rPr lang="en-US" i="1" dirty="0">
                <a:solidFill>
                  <a:srgbClr val="C00000"/>
                </a:solidFill>
              </a:rPr>
              <a:t>Indicates a that tree survived between plot remeasurements</a:t>
            </a:r>
          </a:p>
        </p:txBody>
      </p:sp>
      <p:grpSp>
        <p:nvGrpSpPr>
          <p:cNvPr id="8" name="Group 7">
            <a:extLst>
              <a:ext uri="{FF2B5EF4-FFF2-40B4-BE49-F238E27FC236}">
                <a16:creationId xmlns:a16="http://schemas.microsoft.com/office/drawing/2014/main" id="{2C661F55-CF0C-4CCE-0676-B164E9917C73}"/>
              </a:ext>
            </a:extLst>
          </p:cNvPr>
          <p:cNvGrpSpPr/>
          <p:nvPr/>
        </p:nvGrpSpPr>
        <p:grpSpPr>
          <a:xfrm>
            <a:off x="5769318" y="715885"/>
            <a:ext cx="5309556" cy="2117558"/>
            <a:chOff x="683581" y="211744"/>
            <a:chExt cx="11466903" cy="3676679"/>
          </a:xfrm>
        </p:grpSpPr>
        <p:sp>
          <p:nvSpPr>
            <p:cNvPr id="9" name="Oval 8">
              <a:extLst>
                <a:ext uri="{FF2B5EF4-FFF2-40B4-BE49-F238E27FC236}">
                  <a16:creationId xmlns:a16="http://schemas.microsoft.com/office/drawing/2014/main" id="{41B83848-DC02-1619-74A3-954E3117FB65}"/>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A35161-8C2D-5491-65A0-819A3D928E68}"/>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Tree Stump with solid fill">
              <a:extLst>
                <a:ext uri="{FF2B5EF4-FFF2-40B4-BE49-F238E27FC236}">
                  <a16:creationId xmlns:a16="http://schemas.microsoft.com/office/drawing/2014/main" id="{141F9F1A-A3E9-D166-8D92-3E6AFF2AE3A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12" name="Graphic 11" descr="Withering Tree with solid fill">
              <a:extLst>
                <a:ext uri="{FF2B5EF4-FFF2-40B4-BE49-F238E27FC236}">
                  <a16:creationId xmlns:a16="http://schemas.microsoft.com/office/drawing/2014/main" id="{90ADB56B-16B4-DB42-367F-86681C9E8BF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13" name="Graphic 12" descr="Deciduous tree with solid fill">
              <a:extLst>
                <a:ext uri="{FF2B5EF4-FFF2-40B4-BE49-F238E27FC236}">
                  <a16:creationId xmlns:a16="http://schemas.microsoft.com/office/drawing/2014/main" id="{3BCF9B03-F2FB-EE2B-C447-03FBB0A65A7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4" name="Graphic 13" descr="Fir tree with solid fill">
              <a:extLst>
                <a:ext uri="{FF2B5EF4-FFF2-40B4-BE49-F238E27FC236}">
                  <a16:creationId xmlns:a16="http://schemas.microsoft.com/office/drawing/2014/main" id="{57DD1760-8F77-582E-CC2B-9B8B1BA2834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5" name="Graphic 14" descr="Fir tree with solid fill">
              <a:extLst>
                <a:ext uri="{FF2B5EF4-FFF2-40B4-BE49-F238E27FC236}">
                  <a16:creationId xmlns:a16="http://schemas.microsoft.com/office/drawing/2014/main" id="{B146E561-7617-149F-3882-AE6835C7E4E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6" name="Graphic 15" descr="Fir tree with solid fill">
              <a:extLst>
                <a:ext uri="{FF2B5EF4-FFF2-40B4-BE49-F238E27FC236}">
                  <a16:creationId xmlns:a16="http://schemas.microsoft.com/office/drawing/2014/main" id="{D884A13E-9F93-AE38-CA50-A5CDA5F0DDB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17" name="Graphic 16" descr="Deciduous tree with solid fill">
              <a:extLst>
                <a:ext uri="{FF2B5EF4-FFF2-40B4-BE49-F238E27FC236}">
                  <a16:creationId xmlns:a16="http://schemas.microsoft.com/office/drawing/2014/main" id="{DFBC7F08-95B3-4B2F-D5F4-AD1717D5FB4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8" name="Graphic 17" descr="Withering Tree with solid fill">
              <a:extLst>
                <a:ext uri="{FF2B5EF4-FFF2-40B4-BE49-F238E27FC236}">
                  <a16:creationId xmlns:a16="http://schemas.microsoft.com/office/drawing/2014/main" id="{7FEE4051-4448-77E4-995C-693888D8D83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9" name="Graphic 18" descr="Deciduous tree with solid fill">
              <a:extLst>
                <a:ext uri="{FF2B5EF4-FFF2-40B4-BE49-F238E27FC236}">
                  <a16:creationId xmlns:a16="http://schemas.microsoft.com/office/drawing/2014/main" id="{5C6A3D18-BAF2-4CDB-E49D-E7BED16961B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20" name="Graphic 19" descr="Fir tree with solid fill">
              <a:extLst>
                <a:ext uri="{FF2B5EF4-FFF2-40B4-BE49-F238E27FC236}">
                  <a16:creationId xmlns:a16="http://schemas.microsoft.com/office/drawing/2014/main" id="{E15AF709-B91F-8CAC-51CD-8C84005CD96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1" name="Graphic 20" descr="Deciduous tree with solid fill">
              <a:extLst>
                <a:ext uri="{FF2B5EF4-FFF2-40B4-BE49-F238E27FC236}">
                  <a16:creationId xmlns:a16="http://schemas.microsoft.com/office/drawing/2014/main" id="{200BE670-7D23-CAF0-DAB1-442CAEDA70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2" name="Graphic 21" descr="Withering Tree with solid fill">
              <a:extLst>
                <a:ext uri="{FF2B5EF4-FFF2-40B4-BE49-F238E27FC236}">
                  <a16:creationId xmlns:a16="http://schemas.microsoft.com/office/drawing/2014/main" id="{F75889D4-839C-30C5-C50C-D8382B76492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24307" y="987882"/>
              <a:ext cx="427700" cy="1358167"/>
            </a:xfrm>
            <a:prstGeom prst="rect">
              <a:avLst/>
            </a:prstGeom>
          </p:spPr>
        </p:pic>
        <p:pic>
          <p:nvPicPr>
            <p:cNvPr id="23" name="Graphic 22" descr="Deciduous tree with solid fill">
              <a:extLst>
                <a:ext uri="{FF2B5EF4-FFF2-40B4-BE49-F238E27FC236}">
                  <a16:creationId xmlns:a16="http://schemas.microsoft.com/office/drawing/2014/main" id="{2B6BB3BE-D464-0D78-457E-E262877706D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F951218C-6EB4-C133-A5BB-50155E803A0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97159D93-84F5-9687-156C-F6392F0A67B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75337" y="1771915"/>
              <a:ext cx="427700" cy="1358167"/>
            </a:xfrm>
            <a:prstGeom prst="rect">
              <a:avLst/>
            </a:prstGeom>
          </p:spPr>
        </p:pic>
        <p:pic>
          <p:nvPicPr>
            <p:cNvPr id="26" name="Graphic 25" descr="Fir tree with solid fill">
              <a:extLst>
                <a:ext uri="{FF2B5EF4-FFF2-40B4-BE49-F238E27FC236}">
                  <a16:creationId xmlns:a16="http://schemas.microsoft.com/office/drawing/2014/main" id="{CF86F101-8F14-0D3E-295B-8BF4000B6DF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cxnSp>
          <p:nvCxnSpPr>
            <p:cNvPr id="27" name="Straight Arrow Connector 26">
              <a:extLst>
                <a:ext uri="{FF2B5EF4-FFF2-40B4-BE49-F238E27FC236}">
                  <a16:creationId xmlns:a16="http://schemas.microsoft.com/office/drawing/2014/main" id="{40D33C8C-7178-EE2D-48E8-41A15075E1AF}"/>
                </a:ext>
              </a:extLst>
            </p:cNvPr>
            <p:cNvCxnSpPr>
              <a:cxnSpLocks/>
            </p:cNvCxnSpPr>
            <p:nvPr/>
          </p:nvCxnSpPr>
          <p:spPr>
            <a:xfrm>
              <a:off x="4003829" y="399495"/>
              <a:ext cx="5575177"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428B29-3CEA-E7CF-E61B-A5D8E92C6F91}"/>
                </a:ext>
              </a:extLst>
            </p:cNvPr>
            <p:cNvCxnSpPr>
              <a:cxnSpLocks/>
            </p:cNvCxnSpPr>
            <p:nvPr/>
          </p:nvCxnSpPr>
          <p:spPr>
            <a:xfrm>
              <a:off x="5699464" y="1979723"/>
              <a:ext cx="4767075"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F34E89-CCD3-5369-F302-3EAA65DFF317}"/>
                </a:ext>
              </a:extLst>
            </p:cNvPr>
            <p:cNvCxnSpPr>
              <a:cxnSpLocks/>
            </p:cNvCxnSpPr>
            <p:nvPr/>
          </p:nvCxnSpPr>
          <p:spPr>
            <a:xfrm>
              <a:off x="4595638" y="2920756"/>
              <a:ext cx="5356230"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26896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3800467" y="23907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
        <p:nvSpPr>
          <p:cNvPr id="106" name="TextBox 105">
            <a:extLst>
              <a:ext uri="{FF2B5EF4-FFF2-40B4-BE49-F238E27FC236}">
                <a16:creationId xmlns:a16="http://schemas.microsoft.com/office/drawing/2014/main" id="{67C43510-6BBB-1FBB-8289-396A5E39A5B1}"/>
              </a:ext>
            </a:extLst>
          </p:cNvPr>
          <p:cNvSpPr txBox="1"/>
          <p:nvPr/>
        </p:nvSpPr>
        <p:spPr>
          <a:xfrm>
            <a:off x="3714276" y="4629429"/>
            <a:ext cx="1506118" cy="1169551"/>
          </a:xfrm>
          <a:prstGeom prst="rect">
            <a:avLst/>
          </a:prstGeom>
          <a:noFill/>
        </p:spPr>
        <p:txBody>
          <a:bodyPr wrap="squar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
        <p:nvSpPr>
          <p:cNvPr id="3" name="Arrow: Right 2">
            <a:extLst>
              <a:ext uri="{FF2B5EF4-FFF2-40B4-BE49-F238E27FC236}">
                <a16:creationId xmlns:a16="http://schemas.microsoft.com/office/drawing/2014/main" id="{ED7CF6BA-D406-E034-616C-95FB4A437548}"/>
              </a:ext>
            </a:extLst>
          </p:cNvPr>
          <p:cNvSpPr/>
          <p:nvPr/>
        </p:nvSpPr>
        <p:spPr>
          <a:xfrm>
            <a:off x="5220394" y="3984634"/>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1769006-928F-3CB4-FB0A-72170DB4B792}"/>
              </a:ext>
            </a:extLst>
          </p:cNvPr>
          <p:cNvSpPr/>
          <p:nvPr/>
        </p:nvSpPr>
        <p:spPr>
          <a:xfrm>
            <a:off x="5220394" y="491598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F6D7E7-40F2-E610-E1F8-72C7F3990A75}"/>
              </a:ext>
            </a:extLst>
          </p:cNvPr>
          <p:cNvSpPr txBox="1"/>
          <p:nvPr/>
        </p:nvSpPr>
        <p:spPr>
          <a:xfrm>
            <a:off x="6967569" y="3900338"/>
            <a:ext cx="2249038" cy="369332"/>
          </a:xfrm>
          <a:prstGeom prst="rect">
            <a:avLst/>
          </a:prstGeom>
          <a:noFill/>
        </p:spPr>
        <p:txBody>
          <a:bodyPr wrap="square" rtlCol="0">
            <a:spAutoFit/>
          </a:bodyPr>
          <a:lstStyle/>
          <a:p>
            <a:r>
              <a:rPr lang="en-US" dirty="0"/>
              <a:t>STATUSCD = 1</a:t>
            </a:r>
          </a:p>
        </p:txBody>
      </p:sp>
      <p:sp>
        <p:nvSpPr>
          <p:cNvPr id="6" name="TextBox 5">
            <a:extLst>
              <a:ext uri="{FF2B5EF4-FFF2-40B4-BE49-F238E27FC236}">
                <a16:creationId xmlns:a16="http://schemas.microsoft.com/office/drawing/2014/main" id="{9351DD7C-3B0B-49B9-A789-4C9C2C4F5407}"/>
              </a:ext>
            </a:extLst>
          </p:cNvPr>
          <p:cNvSpPr txBox="1"/>
          <p:nvPr/>
        </p:nvSpPr>
        <p:spPr>
          <a:xfrm>
            <a:off x="6958044" y="4799233"/>
            <a:ext cx="2490756" cy="369332"/>
          </a:xfrm>
          <a:prstGeom prst="rect">
            <a:avLst/>
          </a:prstGeom>
          <a:noFill/>
        </p:spPr>
        <p:txBody>
          <a:bodyPr wrap="square" rtlCol="0">
            <a:spAutoFit/>
          </a:bodyPr>
          <a:lstStyle/>
          <a:p>
            <a:r>
              <a:rPr lang="en-US" dirty="0"/>
              <a:t>PREV_STATUS_CD = </a:t>
            </a:r>
            <a:r>
              <a:rPr lang="en-US" i="1" dirty="0"/>
              <a:t>NA</a:t>
            </a:r>
          </a:p>
        </p:txBody>
      </p:sp>
      <p:sp>
        <p:nvSpPr>
          <p:cNvPr id="8" name="Arrow: Right 7">
            <a:extLst>
              <a:ext uri="{FF2B5EF4-FFF2-40B4-BE49-F238E27FC236}">
                <a16:creationId xmlns:a16="http://schemas.microsoft.com/office/drawing/2014/main" id="{B7A83DC2-85BF-7ACF-3D28-D1ED63F950D4}"/>
              </a:ext>
            </a:extLst>
          </p:cNvPr>
          <p:cNvSpPr/>
          <p:nvPr/>
        </p:nvSpPr>
        <p:spPr>
          <a:xfrm>
            <a:off x="5220394" y="555424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7CF7AE-CC2F-1550-915F-FC98B0636F4C}"/>
              </a:ext>
            </a:extLst>
          </p:cNvPr>
          <p:cNvSpPr txBox="1"/>
          <p:nvPr/>
        </p:nvSpPr>
        <p:spPr>
          <a:xfrm>
            <a:off x="6958044" y="5437493"/>
            <a:ext cx="2249038" cy="369332"/>
          </a:xfrm>
          <a:prstGeom prst="rect">
            <a:avLst/>
          </a:prstGeom>
          <a:noFill/>
        </p:spPr>
        <p:txBody>
          <a:bodyPr wrap="square" rtlCol="0">
            <a:spAutoFit/>
          </a:bodyPr>
          <a:lstStyle/>
          <a:p>
            <a:r>
              <a:rPr lang="en-US" dirty="0"/>
              <a:t>RECONCILECD = 1, 2</a:t>
            </a:r>
          </a:p>
        </p:txBody>
      </p:sp>
      <p:sp>
        <p:nvSpPr>
          <p:cNvPr id="10" name="TextBox 9">
            <a:extLst>
              <a:ext uri="{FF2B5EF4-FFF2-40B4-BE49-F238E27FC236}">
                <a16:creationId xmlns:a16="http://schemas.microsoft.com/office/drawing/2014/main" id="{33498458-4E63-EF8E-F64F-DF2D63ECEF6D}"/>
              </a:ext>
            </a:extLst>
          </p:cNvPr>
          <p:cNvSpPr txBox="1"/>
          <p:nvPr/>
        </p:nvSpPr>
        <p:spPr>
          <a:xfrm>
            <a:off x="8791575" y="3772493"/>
            <a:ext cx="3400425" cy="923330"/>
          </a:xfrm>
          <a:prstGeom prst="rect">
            <a:avLst/>
          </a:prstGeom>
          <a:noFill/>
        </p:spPr>
        <p:txBody>
          <a:bodyPr wrap="square" rtlCol="0">
            <a:spAutoFit/>
          </a:bodyPr>
          <a:lstStyle/>
          <a:p>
            <a:r>
              <a:rPr lang="en-US" i="1" dirty="0">
                <a:solidFill>
                  <a:srgbClr val="C00000"/>
                </a:solidFill>
              </a:rPr>
              <a:t>Indicates a new live tree that entered the population between remeasurements</a:t>
            </a:r>
          </a:p>
        </p:txBody>
      </p:sp>
      <p:sp>
        <p:nvSpPr>
          <p:cNvPr id="7" name="TextBox 6">
            <a:extLst>
              <a:ext uri="{FF2B5EF4-FFF2-40B4-BE49-F238E27FC236}">
                <a16:creationId xmlns:a16="http://schemas.microsoft.com/office/drawing/2014/main" id="{83253339-77F8-5BB3-05E6-BC7282A32C4F}"/>
              </a:ext>
            </a:extLst>
          </p:cNvPr>
          <p:cNvSpPr txBox="1"/>
          <p:nvPr/>
        </p:nvSpPr>
        <p:spPr>
          <a:xfrm>
            <a:off x="4966521" y="-80095"/>
            <a:ext cx="6915150" cy="830997"/>
          </a:xfrm>
          <a:prstGeom prst="rect">
            <a:avLst/>
          </a:prstGeom>
          <a:noFill/>
        </p:spPr>
        <p:txBody>
          <a:bodyPr wrap="square" rtlCol="0">
            <a:spAutoFit/>
          </a:bodyPr>
          <a:lstStyle/>
          <a:p>
            <a:pPr algn="ctr"/>
            <a:r>
              <a:rPr lang="en-US" sz="4800" b="1" dirty="0"/>
              <a:t>Recruitment trees</a:t>
            </a:r>
          </a:p>
        </p:txBody>
      </p:sp>
      <p:grpSp>
        <p:nvGrpSpPr>
          <p:cNvPr id="11" name="Group 10">
            <a:extLst>
              <a:ext uri="{FF2B5EF4-FFF2-40B4-BE49-F238E27FC236}">
                <a16:creationId xmlns:a16="http://schemas.microsoft.com/office/drawing/2014/main" id="{4E3A8FD0-F469-2324-1386-62A0DF93D8EE}"/>
              </a:ext>
            </a:extLst>
          </p:cNvPr>
          <p:cNvGrpSpPr/>
          <p:nvPr/>
        </p:nvGrpSpPr>
        <p:grpSpPr>
          <a:xfrm>
            <a:off x="5769318" y="715885"/>
            <a:ext cx="5309556" cy="2117558"/>
            <a:chOff x="683581" y="211744"/>
            <a:chExt cx="11466903" cy="3676679"/>
          </a:xfrm>
        </p:grpSpPr>
        <p:sp>
          <p:nvSpPr>
            <p:cNvPr id="12" name="Oval 11">
              <a:extLst>
                <a:ext uri="{FF2B5EF4-FFF2-40B4-BE49-F238E27FC236}">
                  <a16:creationId xmlns:a16="http://schemas.microsoft.com/office/drawing/2014/main" id="{C6590C7D-2003-1717-3BB2-76A5DBE33015}"/>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3BB1A93-9102-FC8C-E62C-7AAB95DFF898}"/>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Tree Stump with solid fill">
              <a:extLst>
                <a:ext uri="{FF2B5EF4-FFF2-40B4-BE49-F238E27FC236}">
                  <a16:creationId xmlns:a16="http://schemas.microsoft.com/office/drawing/2014/main" id="{79047210-1ED6-4423-9076-4B88DEEEBFD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15" name="Graphic 14" descr="Withering Tree with solid fill">
              <a:extLst>
                <a:ext uri="{FF2B5EF4-FFF2-40B4-BE49-F238E27FC236}">
                  <a16:creationId xmlns:a16="http://schemas.microsoft.com/office/drawing/2014/main" id="{E1E27634-757B-2FEA-E287-389A0DEBD7C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16" name="Graphic 15" descr="Deciduous tree with solid fill">
              <a:extLst>
                <a:ext uri="{FF2B5EF4-FFF2-40B4-BE49-F238E27FC236}">
                  <a16:creationId xmlns:a16="http://schemas.microsoft.com/office/drawing/2014/main" id="{1D9A32FF-E97C-07BB-05E8-201CD8B1E4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7" name="Graphic 16" descr="Fir tree with solid fill">
              <a:extLst>
                <a:ext uri="{FF2B5EF4-FFF2-40B4-BE49-F238E27FC236}">
                  <a16:creationId xmlns:a16="http://schemas.microsoft.com/office/drawing/2014/main" id="{1CD9B78B-65B7-AB54-6C34-D97E98BBDA0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8" name="Graphic 17" descr="Fir tree with solid fill">
              <a:extLst>
                <a:ext uri="{FF2B5EF4-FFF2-40B4-BE49-F238E27FC236}">
                  <a16:creationId xmlns:a16="http://schemas.microsoft.com/office/drawing/2014/main" id="{20DB66DA-7D43-57CA-C743-42E5011AC51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9" name="Graphic 18" descr="Fir tree with solid fill">
              <a:extLst>
                <a:ext uri="{FF2B5EF4-FFF2-40B4-BE49-F238E27FC236}">
                  <a16:creationId xmlns:a16="http://schemas.microsoft.com/office/drawing/2014/main" id="{DF290744-43AA-BB08-1DFC-D007F060511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20" name="Graphic 19" descr="Deciduous tree with solid fill">
              <a:extLst>
                <a:ext uri="{FF2B5EF4-FFF2-40B4-BE49-F238E27FC236}">
                  <a16:creationId xmlns:a16="http://schemas.microsoft.com/office/drawing/2014/main" id="{3FB1217C-8D2B-4E60-6203-870E0AA9816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21" name="Graphic 20" descr="Withering Tree with solid fill">
              <a:extLst>
                <a:ext uri="{FF2B5EF4-FFF2-40B4-BE49-F238E27FC236}">
                  <a16:creationId xmlns:a16="http://schemas.microsoft.com/office/drawing/2014/main" id="{A14D98C7-89F0-BD34-87A3-D6F2649E35E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22" name="Graphic 21" descr="Deciduous tree with solid fill">
              <a:extLst>
                <a:ext uri="{FF2B5EF4-FFF2-40B4-BE49-F238E27FC236}">
                  <a16:creationId xmlns:a16="http://schemas.microsoft.com/office/drawing/2014/main" id="{BC9953BA-A103-761E-B9D3-40CFB35539A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23" name="Graphic 22" descr="Fir tree with solid fill">
              <a:extLst>
                <a:ext uri="{FF2B5EF4-FFF2-40B4-BE49-F238E27FC236}">
                  <a16:creationId xmlns:a16="http://schemas.microsoft.com/office/drawing/2014/main" id="{520FB07E-9E97-A9EA-8CD8-64DD304B08E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4" name="Graphic 23" descr="Deciduous tree with solid fill">
              <a:extLst>
                <a:ext uri="{FF2B5EF4-FFF2-40B4-BE49-F238E27FC236}">
                  <a16:creationId xmlns:a16="http://schemas.microsoft.com/office/drawing/2014/main" id="{66B49216-F548-F9D1-C278-94807D59A9D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5" name="Graphic 24" descr="Withering Tree with solid fill">
              <a:extLst>
                <a:ext uri="{FF2B5EF4-FFF2-40B4-BE49-F238E27FC236}">
                  <a16:creationId xmlns:a16="http://schemas.microsoft.com/office/drawing/2014/main" id="{AE65EEFB-8C2F-55C7-2831-360B9E96F9E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24307" y="987882"/>
              <a:ext cx="427700" cy="1358167"/>
            </a:xfrm>
            <a:prstGeom prst="rect">
              <a:avLst/>
            </a:prstGeom>
          </p:spPr>
        </p:pic>
        <p:pic>
          <p:nvPicPr>
            <p:cNvPr id="26" name="Graphic 25" descr="Deciduous tree with solid fill">
              <a:extLst>
                <a:ext uri="{FF2B5EF4-FFF2-40B4-BE49-F238E27FC236}">
                  <a16:creationId xmlns:a16="http://schemas.microsoft.com/office/drawing/2014/main" id="{23E311CF-AE80-715A-EA22-8B32EE64C9F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533979" y="2524592"/>
              <a:ext cx="452793" cy="605490"/>
            </a:xfrm>
            <a:prstGeom prst="rect">
              <a:avLst/>
            </a:prstGeom>
          </p:spPr>
        </p:pic>
        <p:pic>
          <p:nvPicPr>
            <p:cNvPr id="27" name="Graphic 26" descr="Deciduous tree with solid fill">
              <a:extLst>
                <a:ext uri="{FF2B5EF4-FFF2-40B4-BE49-F238E27FC236}">
                  <a16:creationId xmlns:a16="http://schemas.microsoft.com/office/drawing/2014/main" id="{DA5E3553-1C5C-7F62-DFBA-7B0786C9956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825284" y="2410827"/>
              <a:ext cx="452793" cy="605490"/>
            </a:xfrm>
            <a:prstGeom prst="rect">
              <a:avLst/>
            </a:prstGeom>
          </p:spPr>
        </p:pic>
        <p:pic>
          <p:nvPicPr>
            <p:cNvPr id="28" name="Graphic 27" descr="Withering Tree with solid fill">
              <a:extLst>
                <a:ext uri="{FF2B5EF4-FFF2-40B4-BE49-F238E27FC236}">
                  <a16:creationId xmlns:a16="http://schemas.microsoft.com/office/drawing/2014/main" id="{DAFAE31D-AC1F-C407-090A-7434D57A9D2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75337" y="1771915"/>
              <a:ext cx="427700" cy="1358167"/>
            </a:xfrm>
            <a:prstGeom prst="rect">
              <a:avLst/>
            </a:prstGeom>
          </p:spPr>
        </p:pic>
        <p:pic>
          <p:nvPicPr>
            <p:cNvPr id="29" name="Graphic 28" descr="Fir tree with solid fill">
              <a:extLst>
                <a:ext uri="{FF2B5EF4-FFF2-40B4-BE49-F238E27FC236}">
                  <a16:creationId xmlns:a16="http://schemas.microsoft.com/office/drawing/2014/main" id="{4A61DA85-4C6C-8E7C-BC53-AD3EE945841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447524" y="1759143"/>
              <a:ext cx="532377" cy="904540"/>
            </a:xfrm>
            <a:prstGeom prst="rect">
              <a:avLst/>
            </a:prstGeom>
          </p:spPr>
        </p:pic>
      </p:grpSp>
    </p:spTree>
    <p:extLst>
      <p:ext uri="{BB962C8B-B14F-4D97-AF65-F5344CB8AC3E}">
        <p14:creationId xmlns:p14="http://schemas.microsoft.com/office/powerpoint/2010/main" val="274078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4B0CD5-FCCD-989E-B26B-C6577372D236}"/>
              </a:ext>
              <a:ext uri="{C183D7F6-B498-43B3-948B-1728B52AA6E4}">
                <adec:decorative xmlns:adec="http://schemas.microsoft.com/office/drawing/2017/decorative" val="1"/>
              </a:ext>
            </a:extLst>
          </p:cNvPr>
          <p:cNvSpPr/>
          <p:nvPr/>
        </p:nvSpPr>
        <p:spPr>
          <a:xfrm>
            <a:off x="2466033" y="663714"/>
            <a:ext cx="7259934" cy="99404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01AEAC30-D694-D502-E166-26C84EFE7717}"/>
              </a:ext>
            </a:extLst>
          </p:cNvPr>
          <p:cNvSpPr txBox="1">
            <a:spLocks noGrp="1"/>
          </p:cNvSpPr>
          <p:nvPr>
            <p:ph type="title" idx="4294967295"/>
          </p:nvPr>
        </p:nvSpPr>
        <p:spPr>
          <a:xfrm>
            <a:off x="2852476" y="883738"/>
            <a:ext cx="6487048"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What we’ll cover in this section:</a:t>
            </a:r>
          </a:p>
        </p:txBody>
      </p:sp>
      <p:sp>
        <p:nvSpPr>
          <p:cNvPr id="3" name="Content Placeholder 2">
            <a:extLst>
              <a:ext uri="{FF2B5EF4-FFF2-40B4-BE49-F238E27FC236}">
                <a16:creationId xmlns:a16="http://schemas.microsoft.com/office/drawing/2014/main" id="{94044FC8-2453-2368-997F-191A88F0A3BC}"/>
              </a:ext>
            </a:extLst>
          </p:cNvPr>
          <p:cNvSpPr>
            <a:spLocks noGrp="1"/>
          </p:cNvSpPr>
          <p:nvPr>
            <p:ph idx="1"/>
          </p:nvPr>
        </p:nvSpPr>
        <p:spPr>
          <a:xfrm>
            <a:off x="838200" y="2111673"/>
            <a:ext cx="10515600" cy="4368068"/>
          </a:xfrm>
        </p:spPr>
        <p:txBody>
          <a:bodyPr>
            <a:normAutofit/>
          </a:bodyPr>
          <a:lstStyle/>
          <a:p>
            <a:pPr marL="0" indent="0">
              <a:buNone/>
            </a:pPr>
            <a:r>
              <a:rPr lang="en-US" sz="2200" b="1" i="1" dirty="0"/>
              <a:t>(a)  What is FIA? A brief origin story:</a:t>
            </a:r>
          </a:p>
          <a:p>
            <a:pPr lvl="1"/>
            <a:r>
              <a:rPr lang="en-US" sz="2200" i="1" dirty="0"/>
              <a:t>Program roots in timber resource accounting, congressional mandates, and where we are now</a:t>
            </a:r>
          </a:p>
          <a:p>
            <a:pPr lvl="1"/>
            <a:endParaRPr lang="en-US" sz="1000" dirty="0"/>
          </a:p>
          <a:p>
            <a:pPr marL="0" indent="0">
              <a:buNone/>
            </a:pPr>
            <a:r>
              <a:rPr lang="en-US" sz="2200" b="1" i="1" dirty="0"/>
              <a:t>(b)  FIA design fundamentals:</a:t>
            </a:r>
          </a:p>
          <a:p>
            <a:pPr lvl="1"/>
            <a:r>
              <a:rPr lang="en-US" sz="2200" i="1" dirty="0"/>
              <a:t>Grid to ground; what you need to know about scale and time</a:t>
            </a:r>
          </a:p>
          <a:p>
            <a:pPr marL="0" indent="0">
              <a:buNone/>
            </a:pPr>
            <a:endParaRPr lang="en-US" sz="1000" i="1" dirty="0"/>
          </a:p>
          <a:p>
            <a:pPr marL="0" indent="0">
              <a:buNone/>
            </a:pPr>
            <a:r>
              <a:rPr lang="en-US" sz="2200" b="1" i="1" dirty="0"/>
              <a:t>(c)  The FIA plot and protocol:</a:t>
            </a:r>
          </a:p>
          <a:p>
            <a:pPr lvl="1"/>
            <a:r>
              <a:rPr lang="en-US" sz="2200" i="1" dirty="0"/>
              <a:t>Plot layout, what is measured and where</a:t>
            </a:r>
          </a:p>
          <a:p>
            <a:pPr marL="0" indent="0">
              <a:buNone/>
            </a:pPr>
            <a:endParaRPr lang="en-US" sz="1000" i="1" dirty="0"/>
          </a:p>
          <a:p>
            <a:pPr marL="0" indent="0">
              <a:buNone/>
            </a:pPr>
            <a:r>
              <a:rPr lang="en-US" sz="2200" b="1" i="1" dirty="0"/>
              <a:t>(d)  How data are collected: </a:t>
            </a:r>
            <a:r>
              <a:rPr lang="en-US" sz="2200" i="1" dirty="0"/>
              <a:t>hometown examples from PNW-FIA</a:t>
            </a:r>
            <a:endParaRPr lang="en-US" sz="2100" dirty="0"/>
          </a:p>
          <a:p>
            <a:pPr marL="0" indent="0">
              <a:buNone/>
            </a:pPr>
            <a:endParaRPr lang="en-US" sz="2500" dirty="0"/>
          </a:p>
          <a:p>
            <a:pPr marL="0" indent="0">
              <a:buNone/>
            </a:pPr>
            <a:endParaRPr lang="en-US" sz="2500" dirty="0"/>
          </a:p>
        </p:txBody>
      </p:sp>
      <p:sp>
        <p:nvSpPr>
          <p:cNvPr id="10" name="Slide Number Placeholder 9">
            <a:extLst>
              <a:ext uri="{FF2B5EF4-FFF2-40B4-BE49-F238E27FC236}">
                <a16:creationId xmlns:a16="http://schemas.microsoft.com/office/drawing/2014/main" id="{6E76AD0B-9C21-14C2-1FB0-78FFFD754713}"/>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8</a:t>
            </a:fld>
            <a:endParaRPr lang="en-US" dirty="0"/>
          </a:p>
        </p:txBody>
      </p:sp>
    </p:spTree>
    <p:extLst>
      <p:ext uri="{BB962C8B-B14F-4D97-AF65-F5344CB8AC3E}">
        <p14:creationId xmlns:p14="http://schemas.microsoft.com/office/powerpoint/2010/main" val="2391742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3800467" y="23907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67C43510-6BBB-1FBB-8289-396A5E39A5B1}"/>
              </a:ext>
            </a:extLst>
          </p:cNvPr>
          <p:cNvSpPr txBox="1"/>
          <p:nvPr/>
        </p:nvSpPr>
        <p:spPr>
          <a:xfrm>
            <a:off x="3714276" y="4629429"/>
            <a:ext cx="1506118" cy="1169551"/>
          </a:xfrm>
          <a:prstGeom prst="rect">
            <a:avLst/>
          </a:prstGeom>
          <a:noFill/>
        </p:spPr>
        <p:txBody>
          <a:bodyPr wrap="squar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
        <p:nvSpPr>
          <p:cNvPr id="3" name="Arrow: Right 2">
            <a:extLst>
              <a:ext uri="{FF2B5EF4-FFF2-40B4-BE49-F238E27FC236}">
                <a16:creationId xmlns:a16="http://schemas.microsoft.com/office/drawing/2014/main" id="{ED7CF6BA-D406-E034-616C-95FB4A437548}"/>
              </a:ext>
            </a:extLst>
          </p:cNvPr>
          <p:cNvSpPr/>
          <p:nvPr/>
        </p:nvSpPr>
        <p:spPr>
          <a:xfrm>
            <a:off x="5220394" y="3984634"/>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1769006-928F-3CB4-FB0A-72170DB4B792}"/>
              </a:ext>
            </a:extLst>
          </p:cNvPr>
          <p:cNvSpPr/>
          <p:nvPr/>
        </p:nvSpPr>
        <p:spPr>
          <a:xfrm>
            <a:off x="5220394" y="491598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F6D7E7-40F2-E610-E1F8-72C7F3990A75}"/>
              </a:ext>
            </a:extLst>
          </p:cNvPr>
          <p:cNvSpPr txBox="1"/>
          <p:nvPr/>
        </p:nvSpPr>
        <p:spPr>
          <a:xfrm>
            <a:off x="6967569" y="3900338"/>
            <a:ext cx="2249038" cy="369332"/>
          </a:xfrm>
          <a:prstGeom prst="rect">
            <a:avLst/>
          </a:prstGeom>
          <a:noFill/>
        </p:spPr>
        <p:txBody>
          <a:bodyPr wrap="square" rtlCol="0">
            <a:spAutoFit/>
          </a:bodyPr>
          <a:lstStyle/>
          <a:p>
            <a:r>
              <a:rPr lang="en-US" dirty="0"/>
              <a:t>STATUSCD = 2</a:t>
            </a:r>
          </a:p>
        </p:txBody>
      </p:sp>
      <p:sp>
        <p:nvSpPr>
          <p:cNvPr id="6" name="TextBox 5">
            <a:extLst>
              <a:ext uri="{FF2B5EF4-FFF2-40B4-BE49-F238E27FC236}">
                <a16:creationId xmlns:a16="http://schemas.microsoft.com/office/drawing/2014/main" id="{9351DD7C-3B0B-49B9-A789-4C9C2C4F5407}"/>
              </a:ext>
            </a:extLst>
          </p:cNvPr>
          <p:cNvSpPr txBox="1"/>
          <p:nvPr/>
        </p:nvSpPr>
        <p:spPr>
          <a:xfrm>
            <a:off x="6958044" y="4799233"/>
            <a:ext cx="2490756" cy="369332"/>
          </a:xfrm>
          <a:prstGeom prst="rect">
            <a:avLst/>
          </a:prstGeom>
          <a:noFill/>
        </p:spPr>
        <p:txBody>
          <a:bodyPr wrap="square" rtlCol="0">
            <a:spAutoFit/>
          </a:bodyPr>
          <a:lstStyle/>
          <a:p>
            <a:r>
              <a:rPr lang="en-US" dirty="0"/>
              <a:t>PREV_STATUS_CD = 1</a:t>
            </a:r>
            <a:endParaRPr lang="en-US" i="1" dirty="0"/>
          </a:p>
        </p:txBody>
      </p:sp>
      <p:sp>
        <p:nvSpPr>
          <p:cNvPr id="8" name="Arrow: Right 7">
            <a:extLst>
              <a:ext uri="{FF2B5EF4-FFF2-40B4-BE49-F238E27FC236}">
                <a16:creationId xmlns:a16="http://schemas.microsoft.com/office/drawing/2014/main" id="{B7A83DC2-85BF-7ACF-3D28-D1ED63F950D4}"/>
              </a:ext>
            </a:extLst>
          </p:cNvPr>
          <p:cNvSpPr/>
          <p:nvPr/>
        </p:nvSpPr>
        <p:spPr>
          <a:xfrm>
            <a:off x="5220394" y="536374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3498458-4E63-EF8E-F64F-DF2D63ECEF6D}"/>
              </a:ext>
            </a:extLst>
          </p:cNvPr>
          <p:cNvSpPr txBox="1"/>
          <p:nvPr/>
        </p:nvSpPr>
        <p:spPr>
          <a:xfrm>
            <a:off x="8649215" y="3771494"/>
            <a:ext cx="3400425" cy="923330"/>
          </a:xfrm>
          <a:prstGeom prst="rect">
            <a:avLst/>
          </a:prstGeom>
          <a:noFill/>
        </p:spPr>
        <p:txBody>
          <a:bodyPr wrap="square" rtlCol="0">
            <a:spAutoFit/>
          </a:bodyPr>
          <a:lstStyle/>
          <a:p>
            <a:r>
              <a:rPr lang="en-US" i="1" dirty="0">
                <a:solidFill>
                  <a:srgbClr val="C00000"/>
                </a:solidFill>
              </a:rPr>
              <a:t>Indicates a tree was alive at time 1, but died due to non-harvest-related causes by time 2</a:t>
            </a:r>
          </a:p>
        </p:txBody>
      </p:sp>
      <p:sp>
        <p:nvSpPr>
          <p:cNvPr id="7" name="TextBox 6">
            <a:extLst>
              <a:ext uri="{FF2B5EF4-FFF2-40B4-BE49-F238E27FC236}">
                <a16:creationId xmlns:a16="http://schemas.microsoft.com/office/drawing/2014/main" id="{FB3161A7-6685-4375-718E-8140970DDCD7}"/>
              </a:ext>
            </a:extLst>
          </p:cNvPr>
          <p:cNvSpPr txBox="1"/>
          <p:nvPr/>
        </p:nvSpPr>
        <p:spPr>
          <a:xfrm>
            <a:off x="6967569" y="5258357"/>
            <a:ext cx="2490756" cy="369332"/>
          </a:xfrm>
          <a:prstGeom prst="rect">
            <a:avLst/>
          </a:prstGeom>
          <a:noFill/>
        </p:spPr>
        <p:txBody>
          <a:bodyPr wrap="square" rtlCol="0">
            <a:spAutoFit/>
          </a:bodyPr>
          <a:lstStyle/>
          <a:p>
            <a:r>
              <a:rPr lang="en-US" dirty="0"/>
              <a:t>AGENTCD != 80</a:t>
            </a:r>
            <a:endParaRPr lang="en-US" i="1" dirty="0"/>
          </a:p>
        </p:txBody>
      </p:sp>
      <p:sp>
        <p:nvSpPr>
          <p:cNvPr id="11" name="TextBox 10">
            <a:extLst>
              <a:ext uri="{FF2B5EF4-FFF2-40B4-BE49-F238E27FC236}">
                <a16:creationId xmlns:a16="http://schemas.microsoft.com/office/drawing/2014/main" id="{50BDE293-6E34-835D-62C1-1131819880D7}"/>
              </a:ext>
            </a:extLst>
          </p:cNvPr>
          <p:cNvSpPr txBox="1"/>
          <p:nvPr/>
        </p:nvSpPr>
        <p:spPr>
          <a:xfrm>
            <a:off x="4966521" y="-80095"/>
            <a:ext cx="6915150" cy="830997"/>
          </a:xfrm>
          <a:prstGeom prst="rect">
            <a:avLst/>
          </a:prstGeom>
          <a:noFill/>
        </p:spPr>
        <p:txBody>
          <a:bodyPr wrap="square" rtlCol="0">
            <a:spAutoFit/>
          </a:bodyPr>
          <a:lstStyle/>
          <a:p>
            <a:pPr algn="ctr"/>
            <a:r>
              <a:rPr lang="en-US" sz="4800" b="1" dirty="0"/>
              <a:t>Mortality trees</a:t>
            </a:r>
          </a:p>
        </p:txBody>
      </p:sp>
      <p:grpSp>
        <p:nvGrpSpPr>
          <p:cNvPr id="12" name="Group 11">
            <a:extLst>
              <a:ext uri="{FF2B5EF4-FFF2-40B4-BE49-F238E27FC236}">
                <a16:creationId xmlns:a16="http://schemas.microsoft.com/office/drawing/2014/main" id="{A5C786FD-DBB4-D6FA-F722-718C9D65CDD2}"/>
              </a:ext>
            </a:extLst>
          </p:cNvPr>
          <p:cNvGrpSpPr/>
          <p:nvPr/>
        </p:nvGrpSpPr>
        <p:grpSpPr>
          <a:xfrm>
            <a:off x="5769318" y="715885"/>
            <a:ext cx="5309556" cy="2117558"/>
            <a:chOff x="683581" y="211744"/>
            <a:chExt cx="11466903" cy="3676679"/>
          </a:xfrm>
        </p:grpSpPr>
        <p:sp>
          <p:nvSpPr>
            <p:cNvPr id="13" name="Oval 12">
              <a:extLst>
                <a:ext uri="{FF2B5EF4-FFF2-40B4-BE49-F238E27FC236}">
                  <a16:creationId xmlns:a16="http://schemas.microsoft.com/office/drawing/2014/main" id="{8817895D-DD2E-A1F6-5F10-F70AE3BC448D}"/>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B0FE1C-6CDD-4C46-590D-D36B31CCD291}"/>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Tree Stump with solid fill">
              <a:extLst>
                <a:ext uri="{FF2B5EF4-FFF2-40B4-BE49-F238E27FC236}">
                  <a16:creationId xmlns:a16="http://schemas.microsoft.com/office/drawing/2014/main" id="{E9900CB3-70DB-A234-7505-E6D4DFC4E0A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16" name="Graphic 15" descr="Withering Tree with solid fill">
              <a:extLst>
                <a:ext uri="{FF2B5EF4-FFF2-40B4-BE49-F238E27FC236}">
                  <a16:creationId xmlns:a16="http://schemas.microsoft.com/office/drawing/2014/main" id="{541A3B40-0664-5611-4EA7-3FF7B1B73DA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17" name="Graphic 16" descr="Deciduous tree with solid fill">
              <a:extLst>
                <a:ext uri="{FF2B5EF4-FFF2-40B4-BE49-F238E27FC236}">
                  <a16:creationId xmlns:a16="http://schemas.microsoft.com/office/drawing/2014/main" id="{59DDD30D-A1A3-7C31-5A5A-15D7CA3AB74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8" name="Graphic 17" descr="Fir tree with solid fill">
              <a:extLst>
                <a:ext uri="{FF2B5EF4-FFF2-40B4-BE49-F238E27FC236}">
                  <a16:creationId xmlns:a16="http://schemas.microsoft.com/office/drawing/2014/main" id="{C36B94B4-E7B7-22A9-18ED-0A48DC528B5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9" name="Graphic 18" descr="Fir tree with solid fill">
              <a:extLst>
                <a:ext uri="{FF2B5EF4-FFF2-40B4-BE49-F238E27FC236}">
                  <a16:creationId xmlns:a16="http://schemas.microsoft.com/office/drawing/2014/main" id="{1543C5E9-3706-EDE2-DC84-D8163F5DB48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20" name="Graphic 19" descr="Fir tree with solid fill">
              <a:extLst>
                <a:ext uri="{FF2B5EF4-FFF2-40B4-BE49-F238E27FC236}">
                  <a16:creationId xmlns:a16="http://schemas.microsoft.com/office/drawing/2014/main" id="{43C6D605-27E1-BB78-2E77-F983A821F04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62433" y="211744"/>
              <a:ext cx="1346447" cy="2463553"/>
            </a:xfrm>
            <a:prstGeom prst="rect">
              <a:avLst/>
            </a:prstGeom>
          </p:spPr>
        </p:pic>
        <p:pic>
          <p:nvPicPr>
            <p:cNvPr id="21" name="Graphic 20" descr="Deciduous tree with solid fill">
              <a:extLst>
                <a:ext uri="{FF2B5EF4-FFF2-40B4-BE49-F238E27FC236}">
                  <a16:creationId xmlns:a16="http://schemas.microsoft.com/office/drawing/2014/main" id="{CD703F1A-A62A-9AE2-CD7B-0DF2B0CECFF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22" name="Graphic 21" descr="Withering Tree with solid fill">
              <a:extLst>
                <a:ext uri="{FF2B5EF4-FFF2-40B4-BE49-F238E27FC236}">
                  <a16:creationId xmlns:a16="http://schemas.microsoft.com/office/drawing/2014/main" id="{423B4857-7ADE-7AD6-9409-1DCF76059C1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23" name="Graphic 22" descr="Deciduous tree with solid fill">
              <a:extLst>
                <a:ext uri="{FF2B5EF4-FFF2-40B4-BE49-F238E27FC236}">
                  <a16:creationId xmlns:a16="http://schemas.microsoft.com/office/drawing/2014/main" id="{3884DC18-8FC6-0179-EBAE-9FD8BD6CB7F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22248" y="1339137"/>
              <a:ext cx="1928236" cy="1800515"/>
            </a:xfrm>
            <a:prstGeom prst="rect">
              <a:avLst/>
            </a:prstGeom>
          </p:spPr>
        </p:pic>
        <p:pic>
          <p:nvPicPr>
            <p:cNvPr id="24" name="Graphic 23" descr="Fir tree with solid fill">
              <a:extLst>
                <a:ext uri="{FF2B5EF4-FFF2-40B4-BE49-F238E27FC236}">
                  <a16:creationId xmlns:a16="http://schemas.microsoft.com/office/drawing/2014/main" id="{A6212959-60F9-9111-DFFC-F4D1985050F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16587" y="211744"/>
              <a:ext cx="1449952" cy="2463553"/>
            </a:xfrm>
            <a:prstGeom prst="rect">
              <a:avLst/>
            </a:prstGeom>
          </p:spPr>
        </p:pic>
        <p:pic>
          <p:nvPicPr>
            <p:cNvPr id="25" name="Graphic 24" descr="Deciduous tree with solid fill">
              <a:extLst>
                <a:ext uri="{FF2B5EF4-FFF2-40B4-BE49-F238E27FC236}">
                  <a16:creationId xmlns:a16="http://schemas.microsoft.com/office/drawing/2014/main" id="{9F499590-08BE-6687-CF07-0D78084B7F8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44488" y="2197096"/>
              <a:ext cx="910010" cy="1216896"/>
            </a:xfrm>
            <a:prstGeom prst="rect">
              <a:avLst/>
            </a:prstGeom>
          </p:spPr>
        </p:pic>
        <p:pic>
          <p:nvPicPr>
            <p:cNvPr id="26" name="Graphic 25" descr="Withering Tree with solid fill">
              <a:extLst>
                <a:ext uri="{FF2B5EF4-FFF2-40B4-BE49-F238E27FC236}">
                  <a16:creationId xmlns:a16="http://schemas.microsoft.com/office/drawing/2014/main" id="{EBC6A76A-F7AC-A9FF-E848-31DE20564DA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124307" y="987882"/>
              <a:ext cx="427700" cy="1358167"/>
            </a:xfrm>
            <a:prstGeom prst="rect">
              <a:avLst/>
            </a:prstGeom>
          </p:spPr>
        </p:pic>
        <p:pic>
          <p:nvPicPr>
            <p:cNvPr id="27" name="Graphic 26" descr="Deciduous tree with solid fill">
              <a:extLst>
                <a:ext uri="{FF2B5EF4-FFF2-40B4-BE49-F238E27FC236}">
                  <a16:creationId xmlns:a16="http://schemas.microsoft.com/office/drawing/2014/main" id="{A5483489-D466-55FD-9F59-CD3A7F022F0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33979" y="2524592"/>
              <a:ext cx="452793" cy="605490"/>
            </a:xfrm>
            <a:prstGeom prst="rect">
              <a:avLst/>
            </a:prstGeom>
          </p:spPr>
        </p:pic>
        <p:pic>
          <p:nvPicPr>
            <p:cNvPr id="28" name="Graphic 27" descr="Deciduous tree with solid fill">
              <a:extLst>
                <a:ext uri="{FF2B5EF4-FFF2-40B4-BE49-F238E27FC236}">
                  <a16:creationId xmlns:a16="http://schemas.microsoft.com/office/drawing/2014/main" id="{4DA9D0F2-2D86-A45B-3BC4-7EBAB7D0F40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25284" y="2410827"/>
              <a:ext cx="452793" cy="605490"/>
            </a:xfrm>
            <a:prstGeom prst="rect">
              <a:avLst/>
            </a:prstGeom>
          </p:spPr>
        </p:pic>
        <p:pic>
          <p:nvPicPr>
            <p:cNvPr id="29" name="Graphic 28" descr="Withering Tree with solid fill">
              <a:extLst>
                <a:ext uri="{FF2B5EF4-FFF2-40B4-BE49-F238E27FC236}">
                  <a16:creationId xmlns:a16="http://schemas.microsoft.com/office/drawing/2014/main" id="{8D932059-5631-15FA-EF97-00C95A7CFFF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075337" y="1771915"/>
              <a:ext cx="427700" cy="1358167"/>
            </a:xfrm>
            <a:prstGeom prst="rect">
              <a:avLst/>
            </a:prstGeom>
          </p:spPr>
        </p:pic>
        <p:pic>
          <p:nvPicPr>
            <p:cNvPr id="30" name="Graphic 29" descr="Fir tree with solid fill">
              <a:extLst>
                <a:ext uri="{FF2B5EF4-FFF2-40B4-BE49-F238E27FC236}">
                  <a16:creationId xmlns:a16="http://schemas.microsoft.com/office/drawing/2014/main" id="{9B442269-A5A0-D3C7-AC56-6D33A6B82C9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47524" y="1759143"/>
              <a:ext cx="532377" cy="904540"/>
            </a:xfrm>
            <a:prstGeom prst="rect">
              <a:avLst/>
            </a:prstGeom>
          </p:spPr>
        </p:pic>
        <p:cxnSp>
          <p:nvCxnSpPr>
            <p:cNvPr id="31" name="Straight Arrow Connector 30">
              <a:extLst>
                <a:ext uri="{FF2B5EF4-FFF2-40B4-BE49-F238E27FC236}">
                  <a16:creationId xmlns:a16="http://schemas.microsoft.com/office/drawing/2014/main" id="{59A8CD52-716E-4DE4-6D13-E50C4702A24E}"/>
                </a:ext>
              </a:extLst>
            </p:cNvPr>
            <p:cNvCxnSpPr>
              <a:cxnSpLocks/>
            </p:cNvCxnSpPr>
            <p:nvPr/>
          </p:nvCxnSpPr>
          <p:spPr>
            <a:xfrm>
              <a:off x="2677926" y="1339137"/>
              <a:ext cx="5338508"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638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3" y="219621"/>
            <a:ext cx="1881642" cy="892552"/>
          </a:xfrm>
          <a:prstGeom prst="rect">
            <a:avLst/>
          </a:prstGeom>
          <a:noFill/>
        </p:spPr>
        <p:txBody>
          <a:bodyPr wrap="square" rtlCol="0">
            <a:spAutoFit/>
          </a:bodyPr>
          <a:lstStyle/>
          <a:p>
            <a:pPr algn="ctr"/>
            <a:r>
              <a:rPr lang="en-US" sz="2000" b="1" dirty="0">
                <a:solidFill>
                  <a:srgbClr val="C00000"/>
                </a:solidFill>
              </a:rPr>
              <a:t>LONG ANSWER:</a:t>
            </a:r>
          </a:p>
          <a:p>
            <a:pPr algn="ctr"/>
            <a:r>
              <a:rPr lang="en-US" sz="1600" dirty="0"/>
              <a:t>Combining variables from the TREE table</a:t>
            </a:r>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3800467" y="23907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
        <p:nvSpPr>
          <p:cNvPr id="102" name="Rectangle 101">
            <a:extLst>
              <a:ext uri="{FF2B5EF4-FFF2-40B4-BE49-F238E27FC236}">
                <a16:creationId xmlns:a16="http://schemas.microsoft.com/office/drawing/2014/main" id="{132FEC87-3D22-92DE-AB92-E2C53F583127}"/>
              </a:ext>
            </a:extLst>
          </p:cNvPr>
          <p:cNvSpPr/>
          <p:nvPr/>
        </p:nvSpPr>
        <p:spPr>
          <a:xfrm>
            <a:off x="8658267" y="1410698"/>
            <a:ext cx="1829918" cy="4232587"/>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67C43510-6BBB-1FBB-8289-396A5E39A5B1}"/>
              </a:ext>
            </a:extLst>
          </p:cNvPr>
          <p:cNvSpPr txBox="1"/>
          <p:nvPr/>
        </p:nvSpPr>
        <p:spPr>
          <a:xfrm>
            <a:off x="3714276" y="4629429"/>
            <a:ext cx="1506118" cy="1169551"/>
          </a:xfrm>
          <a:prstGeom prst="rect">
            <a:avLst/>
          </a:prstGeom>
          <a:noFill/>
        </p:spPr>
        <p:txBody>
          <a:bodyPr wrap="square" rtlCol="0">
            <a:spAutoFit/>
          </a:bodyPr>
          <a:lstStyle/>
          <a:p>
            <a:pPr algn="ctr"/>
            <a:r>
              <a:rPr lang="en-US" sz="1400" b="1" dirty="0">
                <a:solidFill>
                  <a:srgbClr val="C00000"/>
                </a:solidFill>
              </a:rPr>
              <a:t>PREV_TRE_CN</a:t>
            </a:r>
          </a:p>
          <a:p>
            <a:pPr algn="ctr"/>
            <a:r>
              <a:rPr lang="en-US" sz="1400" b="1" dirty="0">
                <a:solidFill>
                  <a:srgbClr val="C00000"/>
                </a:solidFill>
              </a:rPr>
              <a:t>PREV_STATUS_CD</a:t>
            </a:r>
          </a:p>
          <a:p>
            <a:pPr algn="ctr"/>
            <a:r>
              <a:rPr lang="en-US" sz="1400" b="1" dirty="0">
                <a:solidFill>
                  <a:srgbClr val="C00000"/>
                </a:solidFill>
              </a:rPr>
              <a:t>PREVDIA</a:t>
            </a:r>
          </a:p>
          <a:p>
            <a:pPr algn="ctr"/>
            <a:r>
              <a:rPr lang="en-US" sz="1400" b="1" dirty="0">
                <a:solidFill>
                  <a:srgbClr val="C00000"/>
                </a:solidFill>
              </a:rPr>
              <a:t>AGENTCD</a:t>
            </a:r>
          </a:p>
          <a:p>
            <a:pPr algn="ctr"/>
            <a:r>
              <a:rPr lang="en-US" sz="1400" b="1" dirty="0">
                <a:solidFill>
                  <a:srgbClr val="C00000"/>
                </a:solidFill>
              </a:rPr>
              <a:t>RECONCILECD</a:t>
            </a:r>
          </a:p>
        </p:txBody>
      </p:sp>
      <p:sp>
        <p:nvSpPr>
          <p:cNvPr id="3" name="Arrow: Right 2">
            <a:extLst>
              <a:ext uri="{FF2B5EF4-FFF2-40B4-BE49-F238E27FC236}">
                <a16:creationId xmlns:a16="http://schemas.microsoft.com/office/drawing/2014/main" id="{ED7CF6BA-D406-E034-616C-95FB4A437548}"/>
              </a:ext>
            </a:extLst>
          </p:cNvPr>
          <p:cNvSpPr/>
          <p:nvPr/>
        </p:nvSpPr>
        <p:spPr>
          <a:xfrm>
            <a:off x="5220394" y="3984634"/>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61769006-928F-3CB4-FB0A-72170DB4B792}"/>
              </a:ext>
            </a:extLst>
          </p:cNvPr>
          <p:cNvSpPr/>
          <p:nvPr/>
        </p:nvSpPr>
        <p:spPr>
          <a:xfrm>
            <a:off x="5220394" y="491598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4F6D7E7-40F2-E610-E1F8-72C7F3990A75}"/>
              </a:ext>
            </a:extLst>
          </p:cNvPr>
          <p:cNvSpPr txBox="1"/>
          <p:nvPr/>
        </p:nvSpPr>
        <p:spPr>
          <a:xfrm>
            <a:off x="6967569" y="3900338"/>
            <a:ext cx="2249038" cy="369332"/>
          </a:xfrm>
          <a:prstGeom prst="rect">
            <a:avLst/>
          </a:prstGeom>
          <a:noFill/>
        </p:spPr>
        <p:txBody>
          <a:bodyPr wrap="square" rtlCol="0">
            <a:spAutoFit/>
          </a:bodyPr>
          <a:lstStyle/>
          <a:p>
            <a:r>
              <a:rPr lang="en-US" dirty="0"/>
              <a:t>STATUSCD = 2, 3</a:t>
            </a:r>
          </a:p>
        </p:txBody>
      </p:sp>
      <p:sp>
        <p:nvSpPr>
          <p:cNvPr id="6" name="TextBox 5">
            <a:extLst>
              <a:ext uri="{FF2B5EF4-FFF2-40B4-BE49-F238E27FC236}">
                <a16:creationId xmlns:a16="http://schemas.microsoft.com/office/drawing/2014/main" id="{9351DD7C-3B0B-49B9-A789-4C9C2C4F5407}"/>
              </a:ext>
            </a:extLst>
          </p:cNvPr>
          <p:cNvSpPr txBox="1"/>
          <p:nvPr/>
        </p:nvSpPr>
        <p:spPr>
          <a:xfrm>
            <a:off x="6958044" y="4799233"/>
            <a:ext cx="2249038" cy="369332"/>
          </a:xfrm>
          <a:prstGeom prst="rect">
            <a:avLst/>
          </a:prstGeom>
          <a:noFill/>
        </p:spPr>
        <p:txBody>
          <a:bodyPr wrap="square" rtlCol="0">
            <a:spAutoFit/>
          </a:bodyPr>
          <a:lstStyle/>
          <a:p>
            <a:r>
              <a:rPr lang="en-US" dirty="0"/>
              <a:t>PREV_STATUS_CD = 1</a:t>
            </a:r>
          </a:p>
        </p:txBody>
      </p:sp>
      <p:sp>
        <p:nvSpPr>
          <p:cNvPr id="8" name="Arrow: Right 7">
            <a:extLst>
              <a:ext uri="{FF2B5EF4-FFF2-40B4-BE49-F238E27FC236}">
                <a16:creationId xmlns:a16="http://schemas.microsoft.com/office/drawing/2014/main" id="{B7A83DC2-85BF-7ACF-3D28-D1ED63F950D4}"/>
              </a:ext>
            </a:extLst>
          </p:cNvPr>
          <p:cNvSpPr/>
          <p:nvPr/>
        </p:nvSpPr>
        <p:spPr>
          <a:xfrm>
            <a:off x="5220394" y="5363745"/>
            <a:ext cx="1580456" cy="16727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7CF7AE-CC2F-1550-915F-FC98B0636F4C}"/>
              </a:ext>
            </a:extLst>
          </p:cNvPr>
          <p:cNvSpPr txBox="1"/>
          <p:nvPr/>
        </p:nvSpPr>
        <p:spPr>
          <a:xfrm>
            <a:off x="6958044" y="5246993"/>
            <a:ext cx="2249038" cy="369332"/>
          </a:xfrm>
          <a:prstGeom prst="rect">
            <a:avLst/>
          </a:prstGeom>
          <a:noFill/>
        </p:spPr>
        <p:txBody>
          <a:bodyPr wrap="square" rtlCol="0">
            <a:spAutoFit/>
          </a:bodyPr>
          <a:lstStyle/>
          <a:p>
            <a:r>
              <a:rPr lang="en-US" dirty="0"/>
              <a:t>AGENTCD = 80 </a:t>
            </a:r>
          </a:p>
        </p:txBody>
      </p:sp>
      <p:sp>
        <p:nvSpPr>
          <p:cNvPr id="10" name="TextBox 9">
            <a:extLst>
              <a:ext uri="{FF2B5EF4-FFF2-40B4-BE49-F238E27FC236}">
                <a16:creationId xmlns:a16="http://schemas.microsoft.com/office/drawing/2014/main" id="{33498458-4E63-EF8E-F64F-DF2D63ECEF6D}"/>
              </a:ext>
            </a:extLst>
          </p:cNvPr>
          <p:cNvSpPr txBox="1"/>
          <p:nvPr/>
        </p:nvSpPr>
        <p:spPr>
          <a:xfrm>
            <a:off x="8732273" y="3780248"/>
            <a:ext cx="3400425" cy="923330"/>
          </a:xfrm>
          <a:prstGeom prst="rect">
            <a:avLst/>
          </a:prstGeom>
          <a:noFill/>
        </p:spPr>
        <p:txBody>
          <a:bodyPr wrap="square" rtlCol="0">
            <a:spAutoFit/>
          </a:bodyPr>
          <a:lstStyle/>
          <a:p>
            <a:r>
              <a:rPr lang="en-US" i="1" dirty="0">
                <a:solidFill>
                  <a:srgbClr val="C00000"/>
                </a:solidFill>
              </a:rPr>
              <a:t>Indicates that tree was alive at time 1, but had been removed by harvest or </a:t>
            </a:r>
            <a:r>
              <a:rPr lang="en-US" i="1" dirty="0" err="1">
                <a:solidFill>
                  <a:srgbClr val="C00000"/>
                </a:solidFill>
              </a:rPr>
              <a:t>landclearing</a:t>
            </a:r>
            <a:r>
              <a:rPr lang="en-US" i="1" dirty="0">
                <a:solidFill>
                  <a:srgbClr val="C00000"/>
                </a:solidFill>
              </a:rPr>
              <a:t> by time 2</a:t>
            </a:r>
          </a:p>
        </p:txBody>
      </p:sp>
      <p:sp>
        <p:nvSpPr>
          <p:cNvPr id="11" name="TextBox 10">
            <a:extLst>
              <a:ext uri="{FF2B5EF4-FFF2-40B4-BE49-F238E27FC236}">
                <a16:creationId xmlns:a16="http://schemas.microsoft.com/office/drawing/2014/main" id="{BF9DC19D-1718-B5CA-AAD1-0A98BCC18637}"/>
              </a:ext>
            </a:extLst>
          </p:cNvPr>
          <p:cNvSpPr txBox="1"/>
          <p:nvPr/>
        </p:nvSpPr>
        <p:spPr>
          <a:xfrm>
            <a:off x="7352580" y="5640388"/>
            <a:ext cx="4947705" cy="1200329"/>
          </a:xfrm>
          <a:prstGeom prst="rect">
            <a:avLst/>
          </a:prstGeom>
          <a:noFill/>
        </p:spPr>
        <p:txBody>
          <a:bodyPr wrap="square" rtlCol="0">
            <a:spAutoFit/>
          </a:bodyPr>
          <a:lstStyle/>
          <a:p>
            <a:r>
              <a:rPr lang="en-US" b="1" i="1" dirty="0">
                <a:solidFill>
                  <a:srgbClr val="C00000"/>
                </a:solidFill>
              </a:rPr>
              <a:t>NOTE: Removal also formally includes trees removed from estimation population by diversion (forest to timberland transition; or definitional change between manuals) </a:t>
            </a:r>
          </a:p>
        </p:txBody>
      </p:sp>
      <p:sp>
        <p:nvSpPr>
          <p:cNvPr id="12" name="TextBox 11">
            <a:extLst>
              <a:ext uri="{FF2B5EF4-FFF2-40B4-BE49-F238E27FC236}">
                <a16:creationId xmlns:a16="http://schemas.microsoft.com/office/drawing/2014/main" id="{8AA92B96-1380-3B4C-7227-243488157737}"/>
              </a:ext>
            </a:extLst>
          </p:cNvPr>
          <p:cNvSpPr txBox="1"/>
          <p:nvPr/>
        </p:nvSpPr>
        <p:spPr>
          <a:xfrm>
            <a:off x="4966521" y="-80095"/>
            <a:ext cx="6915150" cy="830997"/>
          </a:xfrm>
          <a:prstGeom prst="rect">
            <a:avLst/>
          </a:prstGeom>
          <a:noFill/>
        </p:spPr>
        <p:txBody>
          <a:bodyPr wrap="square" rtlCol="0">
            <a:spAutoFit/>
          </a:bodyPr>
          <a:lstStyle/>
          <a:p>
            <a:pPr algn="ctr"/>
            <a:r>
              <a:rPr lang="en-US" sz="4800" b="1" dirty="0"/>
              <a:t>Removal trees</a:t>
            </a:r>
          </a:p>
        </p:txBody>
      </p:sp>
      <p:grpSp>
        <p:nvGrpSpPr>
          <p:cNvPr id="13" name="Group 12">
            <a:extLst>
              <a:ext uri="{FF2B5EF4-FFF2-40B4-BE49-F238E27FC236}">
                <a16:creationId xmlns:a16="http://schemas.microsoft.com/office/drawing/2014/main" id="{AEB6FA5F-63F0-7B65-969E-B194AF40564F}"/>
              </a:ext>
            </a:extLst>
          </p:cNvPr>
          <p:cNvGrpSpPr/>
          <p:nvPr/>
        </p:nvGrpSpPr>
        <p:grpSpPr>
          <a:xfrm>
            <a:off x="5769318" y="715885"/>
            <a:ext cx="5309556" cy="2117558"/>
            <a:chOff x="683581" y="211744"/>
            <a:chExt cx="11466903" cy="3676679"/>
          </a:xfrm>
        </p:grpSpPr>
        <p:sp>
          <p:nvSpPr>
            <p:cNvPr id="14" name="Oval 13">
              <a:extLst>
                <a:ext uri="{FF2B5EF4-FFF2-40B4-BE49-F238E27FC236}">
                  <a16:creationId xmlns:a16="http://schemas.microsoft.com/office/drawing/2014/main" id="{6BE81A49-1E61-2D1F-F877-DD9318B9C898}"/>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43FE63B-7840-F579-C893-98A8E9978985}"/>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Tree Stump with solid fill">
              <a:extLst>
                <a:ext uri="{FF2B5EF4-FFF2-40B4-BE49-F238E27FC236}">
                  <a16:creationId xmlns:a16="http://schemas.microsoft.com/office/drawing/2014/main" id="{F724E720-E76E-167C-7B82-16A5129F632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7524" y="3088740"/>
              <a:ext cx="568910" cy="521752"/>
            </a:xfrm>
            <a:prstGeom prst="rect">
              <a:avLst/>
            </a:prstGeom>
          </p:spPr>
        </p:pic>
        <p:pic>
          <p:nvPicPr>
            <p:cNvPr id="17" name="Graphic 16" descr="Withering Tree with solid fill">
              <a:extLst>
                <a:ext uri="{FF2B5EF4-FFF2-40B4-BE49-F238E27FC236}">
                  <a16:creationId xmlns:a16="http://schemas.microsoft.com/office/drawing/2014/main" id="{BAD27608-0017-E800-A066-BBE7033D8ED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19411" y="2063065"/>
              <a:ext cx="1542296" cy="1542296"/>
            </a:xfrm>
            <a:prstGeom prst="rect">
              <a:avLst/>
            </a:prstGeom>
          </p:spPr>
        </p:pic>
        <p:pic>
          <p:nvPicPr>
            <p:cNvPr id="18" name="Graphic 17" descr="Deciduous tree with solid fill">
              <a:extLst>
                <a:ext uri="{FF2B5EF4-FFF2-40B4-BE49-F238E27FC236}">
                  <a16:creationId xmlns:a16="http://schemas.microsoft.com/office/drawing/2014/main" id="{DC120B37-1CBF-DCC1-EB56-C5E8A1E888C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34663" y="1241483"/>
              <a:ext cx="1346448" cy="1800515"/>
            </a:xfrm>
            <a:prstGeom prst="rect">
              <a:avLst/>
            </a:prstGeom>
          </p:spPr>
        </p:pic>
        <p:pic>
          <p:nvPicPr>
            <p:cNvPr id="19" name="Graphic 18" descr="Fir tree with solid fill">
              <a:extLst>
                <a:ext uri="{FF2B5EF4-FFF2-40B4-BE49-F238E27FC236}">
                  <a16:creationId xmlns:a16="http://schemas.microsoft.com/office/drawing/2014/main" id="{D401797E-9C42-96E0-F1EF-8475B40BE34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205510" y="979637"/>
              <a:ext cx="1173135" cy="2463553"/>
            </a:xfrm>
            <a:prstGeom prst="rect">
              <a:avLst/>
            </a:prstGeom>
          </p:spPr>
        </p:pic>
        <p:pic>
          <p:nvPicPr>
            <p:cNvPr id="20" name="Graphic 19" descr="Fir tree with solid fill">
              <a:extLst>
                <a:ext uri="{FF2B5EF4-FFF2-40B4-BE49-F238E27FC236}">
                  <a16:creationId xmlns:a16="http://schemas.microsoft.com/office/drawing/2014/main" id="{CB6683BA-B342-18DF-ECBF-D917733685B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92909" y="817466"/>
              <a:ext cx="696897" cy="1463466"/>
            </a:xfrm>
            <a:prstGeom prst="rect">
              <a:avLst/>
            </a:prstGeom>
          </p:spPr>
        </p:pic>
        <p:pic>
          <p:nvPicPr>
            <p:cNvPr id="21" name="Graphic 20" descr="Fir tree with solid fill">
              <a:extLst>
                <a:ext uri="{FF2B5EF4-FFF2-40B4-BE49-F238E27FC236}">
                  <a16:creationId xmlns:a16="http://schemas.microsoft.com/office/drawing/2014/main" id="{53A9AB20-817B-9576-96C5-9E6012097BB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62433" y="211744"/>
              <a:ext cx="1346447" cy="2463553"/>
            </a:xfrm>
            <a:prstGeom prst="rect">
              <a:avLst/>
            </a:prstGeom>
          </p:spPr>
        </p:pic>
        <p:pic>
          <p:nvPicPr>
            <p:cNvPr id="22" name="Graphic 21" descr="Deciduous tree with solid fill">
              <a:extLst>
                <a:ext uri="{FF2B5EF4-FFF2-40B4-BE49-F238E27FC236}">
                  <a16:creationId xmlns:a16="http://schemas.microsoft.com/office/drawing/2014/main" id="{5A76D58D-209E-4768-FF92-656B6803B51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23544" y="2685205"/>
              <a:ext cx="472094" cy="631300"/>
            </a:xfrm>
            <a:prstGeom prst="rect">
              <a:avLst/>
            </a:prstGeom>
          </p:spPr>
        </p:pic>
        <p:pic>
          <p:nvPicPr>
            <p:cNvPr id="23" name="Graphic 22" descr="Withering Tree with solid fill">
              <a:extLst>
                <a:ext uri="{FF2B5EF4-FFF2-40B4-BE49-F238E27FC236}">
                  <a16:creationId xmlns:a16="http://schemas.microsoft.com/office/drawing/2014/main" id="{0D8B89D5-001F-65A5-64A2-A9AD69F8F3E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400000">
              <a:off x="8889361" y="2505675"/>
              <a:ext cx="1142353" cy="1542296"/>
            </a:xfrm>
            <a:prstGeom prst="rect">
              <a:avLst/>
            </a:prstGeom>
          </p:spPr>
        </p:pic>
        <p:pic>
          <p:nvPicPr>
            <p:cNvPr id="24" name="Graphic 23" descr="Deciduous tree with solid fill">
              <a:extLst>
                <a:ext uri="{FF2B5EF4-FFF2-40B4-BE49-F238E27FC236}">
                  <a16:creationId xmlns:a16="http://schemas.microsoft.com/office/drawing/2014/main" id="{2989BA1E-92FC-1530-17CB-898BF5ACDA6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22248" y="1339137"/>
              <a:ext cx="1928236" cy="1800515"/>
            </a:xfrm>
            <a:prstGeom prst="rect">
              <a:avLst/>
            </a:prstGeom>
          </p:spPr>
        </p:pic>
        <p:pic>
          <p:nvPicPr>
            <p:cNvPr id="25" name="Graphic 24" descr="Fir tree with solid fill">
              <a:extLst>
                <a:ext uri="{FF2B5EF4-FFF2-40B4-BE49-F238E27FC236}">
                  <a16:creationId xmlns:a16="http://schemas.microsoft.com/office/drawing/2014/main" id="{FCE83F95-B604-AD25-8811-2358F50AC81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6" name="Graphic 25" descr="Deciduous tree with solid fill">
              <a:extLst>
                <a:ext uri="{FF2B5EF4-FFF2-40B4-BE49-F238E27FC236}">
                  <a16:creationId xmlns:a16="http://schemas.microsoft.com/office/drawing/2014/main" id="{35FF4C41-A9DF-DA99-0E8F-D0C3EEF35B2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44488" y="2197096"/>
              <a:ext cx="910010" cy="1216896"/>
            </a:xfrm>
            <a:prstGeom prst="rect">
              <a:avLst/>
            </a:prstGeom>
          </p:spPr>
        </p:pic>
        <p:pic>
          <p:nvPicPr>
            <p:cNvPr id="27" name="Graphic 26" descr="Withering Tree with solid fill">
              <a:extLst>
                <a:ext uri="{FF2B5EF4-FFF2-40B4-BE49-F238E27FC236}">
                  <a16:creationId xmlns:a16="http://schemas.microsoft.com/office/drawing/2014/main" id="{84B16DE3-CD3D-3F7B-68D0-259AC010F5E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8" name="Graphic 27" descr="Deciduous tree with solid fill">
              <a:extLst>
                <a:ext uri="{FF2B5EF4-FFF2-40B4-BE49-F238E27FC236}">
                  <a16:creationId xmlns:a16="http://schemas.microsoft.com/office/drawing/2014/main" id="{C6CFB9AB-3834-AB49-C724-2C71185F4C8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33979" y="2524592"/>
              <a:ext cx="452793" cy="605490"/>
            </a:xfrm>
            <a:prstGeom prst="rect">
              <a:avLst/>
            </a:prstGeom>
          </p:spPr>
        </p:pic>
        <p:pic>
          <p:nvPicPr>
            <p:cNvPr id="29" name="Graphic 28" descr="Deciduous tree with solid fill">
              <a:extLst>
                <a:ext uri="{FF2B5EF4-FFF2-40B4-BE49-F238E27FC236}">
                  <a16:creationId xmlns:a16="http://schemas.microsoft.com/office/drawing/2014/main" id="{861C63A8-BD7E-CC52-2D94-BCD1470EE51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25284" y="2410827"/>
              <a:ext cx="452793" cy="605490"/>
            </a:xfrm>
            <a:prstGeom prst="rect">
              <a:avLst/>
            </a:prstGeom>
          </p:spPr>
        </p:pic>
        <p:pic>
          <p:nvPicPr>
            <p:cNvPr id="30" name="Graphic 29" descr="Withering Tree with solid fill">
              <a:extLst>
                <a:ext uri="{FF2B5EF4-FFF2-40B4-BE49-F238E27FC236}">
                  <a16:creationId xmlns:a16="http://schemas.microsoft.com/office/drawing/2014/main" id="{FC385F01-273C-0661-4026-64696917538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31" name="Graphic 30" descr="Fir tree with solid fill">
              <a:extLst>
                <a:ext uri="{FF2B5EF4-FFF2-40B4-BE49-F238E27FC236}">
                  <a16:creationId xmlns:a16="http://schemas.microsoft.com/office/drawing/2014/main" id="{5E9C0C31-BB70-F5FC-02FF-B115ABCED2F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cxnSp>
          <p:nvCxnSpPr>
            <p:cNvPr id="34" name="Straight Arrow Connector 33">
              <a:extLst>
                <a:ext uri="{FF2B5EF4-FFF2-40B4-BE49-F238E27FC236}">
                  <a16:creationId xmlns:a16="http://schemas.microsoft.com/office/drawing/2014/main" id="{4E581BF3-8B7D-3362-394C-AF4349253A49}"/>
                </a:ext>
              </a:extLst>
            </p:cNvPr>
            <p:cNvCxnSpPr>
              <a:cxnSpLocks/>
            </p:cNvCxnSpPr>
            <p:nvPr/>
          </p:nvCxnSpPr>
          <p:spPr>
            <a:xfrm>
              <a:off x="1998623" y="3276823"/>
              <a:ext cx="5356230" cy="0"/>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6875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1F4A0ED-5FCC-E22D-D998-2EE68FEB382F}"/>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E890950-4651-9A5A-EDE0-A0D3E9F5E55D}"/>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Tree Stump with solid fill">
            <a:extLst>
              <a:ext uri="{FF2B5EF4-FFF2-40B4-BE49-F238E27FC236}">
                <a16:creationId xmlns:a16="http://schemas.microsoft.com/office/drawing/2014/main" id="{3DE44585-9EEE-0410-D778-2108454E817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7524" y="3088740"/>
            <a:ext cx="568910" cy="521752"/>
          </a:xfrm>
          <a:prstGeom prst="rect">
            <a:avLst/>
          </a:prstGeom>
        </p:spPr>
      </p:pic>
      <p:pic>
        <p:nvPicPr>
          <p:cNvPr id="7" name="Graphic 6" descr="Withering Tree with solid fill">
            <a:extLst>
              <a:ext uri="{FF2B5EF4-FFF2-40B4-BE49-F238E27FC236}">
                <a16:creationId xmlns:a16="http://schemas.microsoft.com/office/drawing/2014/main" id="{7CB38FDB-644D-395F-D4A5-40E169E3E24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19411" y="2063065"/>
            <a:ext cx="1542296" cy="1542296"/>
          </a:xfrm>
          <a:prstGeom prst="rect">
            <a:avLst/>
          </a:prstGeom>
        </p:spPr>
      </p:pic>
      <p:pic>
        <p:nvPicPr>
          <p:cNvPr id="9" name="Graphic 8" descr="Deciduous tree with solid fill">
            <a:extLst>
              <a:ext uri="{FF2B5EF4-FFF2-40B4-BE49-F238E27FC236}">
                <a16:creationId xmlns:a16="http://schemas.microsoft.com/office/drawing/2014/main" id="{80C5BF32-A9DD-9D2D-5672-E54270C4AC2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4663" y="1241483"/>
            <a:ext cx="1346448" cy="1800515"/>
          </a:xfrm>
          <a:prstGeom prst="rect">
            <a:avLst/>
          </a:prstGeom>
        </p:spPr>
      </p:pic>
      <p:pic>
        <p:nvPicPr>
          <p:cNvPr id="11" name="Graphic 10" descr="Fir tree with solid fill">
            <a:extLst>
              <a:ext uri="{FF2B5EF4-FFF2-40B4-BE49-F238E27FC236}">
                <a16:creationId xmlns:a16="http://schemas.microsoft.com/office/drawing/2014/main" id="{37213BC8-1521-C3AA-433E-1061B1FF331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05510" y="979637"/>
            <a:ext cx="1173135" cy="2463553"/>
          </a:xfrm>
          <a:prstGeom prst="rect">
            <a:avLst/>
          </a:prstGeom>
        </p:spPr>
      </p:pic>
      <p:pic>
        <p:nvPicPr>
          <p:cNvPr id="12" name="Graphic 11" descr="Fir tree with solid fill">
            <a:extLst>
              <a:ext uri="{FF2B5EF4-FFF2-40B4-BE49-F238E27FC236}">
                <a16:creationId xmlns:a16="http://schemas.microsoft.com/office/drawing/2014/main" id="{41D0EB48-7901-E045-B903-14DC13600B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092909" y="817466"/>
            <a:ext cx="696897" cy="1463466"/>
          </a:xfrm>
          <a:prstGeom prst="rect">
            <a:avLst/>
          </a:prstGeom>
        </p:spPr>
      </p:pic>
      <p:pic>
        <p:nvPicPr>
          <p:cNvPr id="13" name="Graphic 12" descr="Fir tree with solid fill">
            <a:extLst>
              <a:ext uri="{FF2B5EF4-FFF2-40B4-BE49-F238E27FC236}">
                <a16:creationId xmlns:a16="http://schemas.microsoft.com/office/drawing/2014/main" id="{776A2BE1-BFF4-505A-7A5C-EA7CA9D117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62433" y="211744"/>
            <a:ext cx="1346447" cy="2463553"/>
          </a:xfrm>
          <a:prstGeom prst="rect">
            <a:avLst/>
          </a:prstGeom>
        </p:spPr>
      </p:pic>
      <p:pic>
        <p:nvPicPr>
          <p:cNvPr id="14" name="Graphic 13" descr="Deciduous tree with solid fill">
            <a:extLst>
              <a:ext uri="{FF2B5EF4-FFF2-40B4-BE49-F238E27FC236}">
                <a16:creationId xmlns:a16="http://schemas.microsoft.com/office/drawing/2014/main" id="{B76F98E9-8ABA-CD6D-CBC9-199D08FFCA4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123544" y="2685205"/>
            <a:ext cx="472094" cy="631300"/>
          </a:xfrm>
          <a:prstGeom prst="rect">
            <a:avLst/>
          </a:prstGeom>
        </p:spPr>
      </p:pic>
      <p:pic>
        <p:nvPicPr>
          <p:cNvPr id="15" name="Graphic 14" descr="Withering Tree with solid fill">
            <a:extLst>
              <a:ext uri="{FF2B5EF4-FFF2-40B4-BE49-F238E27FC236}">
                <a16:creationId xmlns:a16="http://schemas.microsoft.com/office/drawing/2014/main" id="{4E502BFF-24C4-B7B0-A43D-A67B682EE4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5400000">
            <a:off x="8889361" y="2505675"/>
            <a:ext cx="1142353" cy="1542296"/>
          </a:xfrm>
          <a:prstGeom prst="rect">
            <a:avLst/>
          </a:prstGeom>
        </p:spPr>
      </p:pic>
      <p:pic>
        <p:nvPicPr>
          <p:cNvPr id="16" name="Graphic 15" descr="Deciduous tree with solid fill">
            <a:extLst>
              <a:ext uri="{FF2B5EF4-FFF2-40B4-BE49-F238E27FC236}">
                <a16:creationId xmlns:a16="http://schemas.microsoft.com/office/drawing/2014/main" id="{DFB898B9-8F53-68A0-861A-13578908216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22248" y="1339137"/>
            <a:ext cx="1928236" cy="1800515"/>
          </a:xfrm>
          <a:prstGeom prst="rect">
            <a:avLst/>
          </a:prstGeom>
        </p:spPr>
      </p:pic>
      <p:pic>
        <p:nvPicPr>
          <p:cNvPr id="19" name="Graphic 18" descr="Fir tree with solid fill">
            <a:extLst>
              <a:ext uri="{FF2B5EF4-FFF2-40B4-BE49-F238E27FC236}">
                <a16:creationId xmlns:a16="http://schemas.microsoft.com/office/drawing/2014/main" id="{987A53A3-3DAC-E97A-6EE2-2A235DAE583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016587" y="211744"/>
            <a:ext cx="1449952" cy="2463553"/>
          </a:xfrm>
          <a:prstGeom prst="rect">
            <a:avLst/>
          </a:prstGeom>
        </p:spPr>
      </p:pic>
      <p:pic>
        <p:nvPicPr>
          <p:cNvPr id="20" name="Graphic 19" descr="Deciduous tree with solid fill">
            <a:extLst>
              <a:ext uri="{FF2B5EF4-FFF2-40B4-BE49-F238E27FC236}">
                <a16:creationId xmlns:a16="http://schemas.microsoft.com/office/drawing/2014/main" id="{37851947-37A7-5B3D-0FD1-C459A1062D5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44488" y="2197096"/>
            <a:ext cx="910010" cy="1216896"/>
          </a:xfrm>
          <a:prstGeom prst="rect">
            <a:avLst/>
          </a:prstGeom>
        </p:spPr>
      </p:pic>
      <p:pic>
        <p:nvPicPr>
          <p:cNvPr id="21" name="Graphic 20" descr="Withering Tree with solid fill">
            <a:extLst>
              <a:ext uri="{FF2B5EF4-FFF2-40B4-BE49-F238E27FC236}">
                <a16:creationId xmlns:a16="http://schemas.microsoft.com/office/drawing/2014/main" id="{5AA7F3EC-0018-DCD9-E9C6-A8C0AC391F8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24307" y="987882"/>
            <a:ext cx="427700" cy="1358167"/>
          </a:xfrm>
          <a:prstGeom prst="rect">
            <a:avLst/>
          </a:prstGeom>
        </p:spPr>
      </p:pic>
      <p:pic>
        <p:nvPicPr>
          <p:cNvPr id="22" name="Graphic 21" descr="Deciduous tree with solid fill">
            <a:extLst>
              <a:ext uri="{FF2B5EF4-FFF2-40B4-BE49-F238E27FC236}">
                <a16:creationId xmlns:a16="http://schemas.microsoft.com/office/drawing/2014/main" id="{1093F65C-6240-1EA3-6C7F-E333EA562E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33979" y="2524592"/>
            <a:ext cx="452793" cy="605490"/>
          </a:xfrm>
          <a:prstGeom prst="rect">
            <a:avLst/>
          </a:prstGeom>
        </p:spPr>
      </p:pic>
      <p:pic>
        <p:nvPicPr>
          <p:cNvPr id="24" name="Graphic 23" descr="Deciduous tree with solid fill">
            <a:extLst>
              <a:ext uri="{FF2B5EF4-FFF2-40B4-BE49-F238E27FC236}">
                <a16:creationId xmlns:a16="http://schemas.microsoft.com/office/drawing/2014/main" id="{6FFB72D7-320E-1A6D-0FC7-52A2A1E5D7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25284" y="2410827"/>
            <a:ext cx="452793" cy="605490"/>
          </a:xfrm>
          <a:prstGeom prst="rect">
            <a:avLst/>
          </a:prstGeom>
        </p:spPr>
      </p:pic>
      <p:pic>
        <p:nvPicPr>
          <p:cNvPr id="25" name="Graphic 24" descr="Withering Tree with solid fill">
            <a:extLst>
              <a:ext uri="{FF2B5EF4-FFF2-40B4-BE49-F238E27FC236}">
                <a16:creationId xmlns:a16="http://schemas.microsoft.com/office/drawing/2014/main" id="{88927D73-4A87-6F16-C09D-9DABDB17D3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75337" y="1771915"/>
            <a:ext cx="427700" cy="1358167"/>
          </a:xfrm>
          <a:prstGeom prst="rect">
            <a:avLst/>
          </a:prstGeom>
        </p:spPr>
      </p:pic>
      <p:pic>
        <p:nvPicPr>
          <p:cNvPr id="10" name="Graphic 9" descr="Fir tree with solid fill">
            <a:extLst>
              <a:ext uri="{FF2B5EF4-FFF2-40B4-BE49-F238E27FC236}">
                <a16:creationId xmlns:a16="http://schemas.microsoft.com/office/drawing/2014/main" id="{2621F656-6C91-1873-D071-769727BA9E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447524" y="1759143"/>
            <a:ext cx="532377" cy="904540"/>
          </a:xfrm>
          <a:prstGeom prst="rect">
            <a:avLst/>
          </a:prstGeom>
        </p:spPr>
      </p:pic>
      <p:sp>
        <p:nvSpPr>
          <p:cNvPr id="6" name="Rectangle 5">
            <a:extLst>
              <a:ext uri="{FF2B5EF4-FFF2-40B4-BE49-F238E27FC236}">
                <a16:creationId xmlns:a16="http://schemas.microsoft.com/office/drawing/2014/main" id="{E403CB82-EB2D-D869-6740-7750304BDF9A}"/>
              </a:ext>
            </a:extLst>
          </p:cNvPr>
          <p:cNvSpPr/>
          <p:nvPr/>
        </p:nvSpPr>
        <p:spPr>
          <a:xfrm>
            <a:off x="0" y="0"/>
            <a:ext cx="12192000" cy="685800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5688E9B-552E-54E5-038B-7E8530103A29}"/>
              </a:ext>
            </a:extLst>
          </p:cNvPr>
          <p:cNvSpPr txBox="1"/>
          <p:nvPr/>
        </p:nvSpPr>
        <p:spPr>
          <a:xfrm>
            <a:off x="1690233" y="2762796"/>
            <a:ext cx="3266322" cy="1508105"/>
          </a:xfrm>
          <a:prstGeom prst="rect">
            <a:avLst/>
          </a:prstGeom>
          <a:noFill/>
        </p:spPr>
        <p:txBody>
          <a:bodyPr wrap="square" rtlCol="0">
            <a:spAutoFit/>
          </a:bodyPr>
          <a:lstStyle/>
          <a:p>
            <a:pPr algn="ctr"/>
            <a:r>
              <a:rPr lang="en-US" sz="3600" b="1" dirty="0">
                <a:solidFill>
                  <a:srgbClr val="C00000"/>
                </a:solidFill>
              </a:rPr>
              <a:t>LONG ANSWER:</a:t>
            </a:r>
          </a:p>
          <a:p>
            <a:pPr algn="ctr"/>
            <a:r>
              <a:rPr lang="en-US" sz="2800" dirty="0"/>
              <a:t>Combining variables from the TREE table</a:t>
            </a:r>
          </a:p>
        </p:txBody>
      </p:sp>
      <p:sp>
        <p:nvSpPr>
          <p:cNvPr id="18" name="TextBox 17">
            <a:extLst>
              <a:ext uri="{FF2B5EF4-FFF2-40B4-BE49-F238E27FC236}">
                <a16:creationId xmlns:a16="http://schemas.microsoft.com/office/drawing/2014/main" id="{03321B81-1A92-D6AE-4010-01AFFE7691D6}"/>
              </a:ext>
            </a:extLst>
          </p:cNvPr>
          <p:cNvSpPr txBox="1"/>
          <p:nvPr/>
        </p:nvSpPr>
        <p:spPr>
          <a:xfrm>
            <a:off x="6646788" y="2762796"/>
            <a:ext cx="3854979" cy="1077218"/>
          </a:xfrm>
          <a:prstGeom prst="rect">
            <a:avLst/>
          </a:prstGeom>
          <a:noFill/>
        </p:spPr>
        <p:txBody>
          <a:bodyPr wrap="square" rtlCol="0">
            <a:spAutoFit/>
          </a:bodyPr>
          <a:lstStyle/>
          <a:p>
            <a:pPr algn="ctr"/>
            <a:r>
              <a:rPr lang="en-US" sz="3600" b="1" dirty="0">
                <a:solidFill>
                  <a:srgbClr val="C00000"/>
                </a:solidFill>
              </a:rPr>
              <a:t>SHORT ANSWER:</a:t>
            </a:r>
          </a:p>
          <a:p>
            <a:pPr algn="ctr"/>
            <a:r>
              <a:rPr lang="en-US" sz="2800" dirty="0"/>
              <a:t>FIA does it for you!</a:t>
            </a:r>
          </a:p>
        </p:txBody>
      </p:sp>
      <p:sp>
        <p:nvSpPr>
          <p:cNvPr id="17" name="Rectangle 16">
            <a:extLst>
              <a:ext uri="{FF2B5EF4-FFF2-40B4-BE49-F238E27FC236}">
                <a16:creationId xmlns:a16="http://schemas.microsoft.com/office/drawing/2014/main" id="{EC10756E-D2A6-56D3-73FA-14BF4CE748CA}"/>
              </a:ext>
            </a:extLst>
          </p:cNvPr>
          <p:cNvSpPr/>
          <p:nvPr/>
        </p:nvSpPr>
        <p:spPr>
          <a:xfrm>
            <a:off x="295275" y="211744"/>
            <a:ext cx="6188218" cy="4971595"/>
          </a:xfrm>
          <a:prstGeom prst="rect">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13405C3-9406-1037-EA9A-8AF555746DBB}"/>
              </a:ext>
            </a:extLst>
          </p:cNvPr>
          <p:cNvSpPr txBox="1"/>
          <p:nvPr/>
        </p:nvSpPr>
        <p:spPr>
          <a:xfrm>
            <a:off x="1746015" y="950097"/>
            <a:ext cx="8699970" cy="1323439"/>
          </a:xfrm>
          <a:prstGeom prst="rect">
            <a:avLst/>
          </a:prstGeom>
          <a:noFill/>
        </p:spPr>
        <p:txBody>
          <a:bodyPr wrap="square" rtlCol="0">
            <a:spAutoFit/>
          </a:bodyPr>
          <a:lstStyle/>
          <a:p>
            <a:pPr algn="ctr"/>
            <a:r>
              <a:rPr lang="en-US" sz="4000" b="1" dirty="0"/>
              <a:t>How do we identify which trees form each component? </a:t>
            </a:r>
          </a:p>
        </p:txBody>
      </p:sp>
    </p:spTree>
    <p:extLst>
      <p:ext uri="{BB962C8B-B14F-4D97-AF65-F5344CB8AC3E}">
        <p14:creationId xmlns:p14="http://schemas.microsoft.com/office/powerpoint/2010/main" val="3983657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2" y="219621"/>
            <a:ext cx="2100717" cy="646331"/>
          </a:xfrm>
          <a:prstGeom prst="rect">
            <a:avLst/>
          </a:prstGeom>
          <a:noFill/>
        </p:spPr>
        <p:txBody>
          <a:bodyPr wrap="square" rtlCol="0">
            <a:spAutoFit/>
          </a:bodyPr>
          <a:lstStyle/>
          <a:p>
            <a:pPr algn="ctr"/>
            <a:r>
              <a:rPr lang="en-US" sz="2000" b="1" dirty="0">
                <a:solidFill>
                  <a:srgbClr val="C00000"/>
                </a:solidFill>
              </a:rPr>
              <a:t>SHORT ANSWER:</a:t>
            </a:r>
          </a:p>
          <a:p>
            <a:pPr algn="ctr"/>
            <a:r>
              <a:rPr lang="en-US" sz="1600" dirty="0"/>
              <a:t>FIA does it for you!</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3509630" y="2200344"/>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5208257" y="1157993"/>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6824563" y="1913893"/>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1810774" y="1575946"/>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3170973" y="2182464"/>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4846513" y="1747237"/>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4847129" y="2597688"/>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6542252" y="2397265"/>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6532005" y="2868913"/>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6646593" y="2281718"/>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6634679" y="2283289"/>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2D121E3-2D3B-5F99-B26D-5834D104E77E}"/>
              </a:ext>
            </a:extLst>
          </p:cNvPr>
          <p:cNvGrpSpPr/>
          <p:nvPr/>
        </p:nvGrpSpPr>
        <p:grpSpPr>
          <a:xfrm>
            <a:off x="5208257" y="33813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spTree>
    <p:extLst>
      <p:ext uri="{BB962C8B-B14F-4D97-AF65-F5344CB8AC3E}">
        <p14:creationId xmlns:p14="http://schemas.microsoft.com/office/powerpoint/2010/main" val="3224175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3E8B35-EF0A-FA40-A6DE-5A131596BE05}"/>
              </a:ext>
            </a:extLst>
          </p:cNvPr>
          <p:cNvSpPr txBox="1"/>
          <p:nvPr/>
        </p:nvSpPr>
        <p:spPr>
          <a:xfrm>
            <a:off x="280532" y="219621"/>
            <a:ext cx="2100717" cy="646331"/>
          </a:xfrm>
          <a:prstGeom prst="rect">
            <a:avLst/>
          </a:prstGeom>
          <a:noFill/>
        </p:spPr>
        <p:txBody>
          <a:bodyPr wrap="square" rtlCol="0">
            <a:spAutoFit/>
          </a:bodyPr>
          <a:lstStyle/>
          <a:p>
            <a:pPr algn="ctr"/>
            <a:r>
              <a:rPr lang="en-US" sz="2000" b="1" dirty="0">
                <a:solidFill>
                  <a:srgbClr val="C00000"/>
                </a:solidFill>
              </a:rPr>
              <a:t>SHORT ANSWER:</a:t>
            </a:r>
          </a:p>
          <a:p>
            <a:pPr algn="ctr"/>
            <a:r>
              <a:rPr lang="en-US" sz="1600" dirty="0"/>
              <a:t>FIA does it for you!</a:t>
            </a:r>
          </a:p>
        </p:txBody>
      </p:sp>
      <p:grpSp>
        <p:nvGrpSpPr>
          <p:cNvPr id="3" name="Group 2">
            <a:extLst>
              <a:ext uri="{FF2B5EF4-FFF2-40B4-BE49-F238E27FC236}">
                <a16:creationId xmlns:a16="http://schemas.microsoft.com/office/drawing/2014/main" id="{683E6A16-2348-BEDF-8155-D85E03CD0887}"/>
              </a:ext>
            </a:extLst>
          </p:cNvPr>
          <p:cNvGrpSpPr/>
          <p:nvPr/>
        </p:nvGrpSpPr>
        <p:grpSpPr>
          <a:xfrm>
            <a:off x="3509630" y="2200344"/>
            <a:ext cx="1336019" cy="1492031"/>
            <a:chOff x="1855750" y="994493"/>
            <a:chExt cx="1336019" cy="1492031"/>
          </a:xfrm>
        </p:grpSpPr>
        <p:sp>
          <p:nvSpPr>
            <p:cNvPr id="4" name="Rectangle 3">
              <a:extLst>
                <a:ext uri="{FF2B5EF4-FFF2-40B4-BE49-F238E27FC236}">
                  <a16:creationId xmlns:a16="http://schemas.microsoft.com/office/drawing/2014/main" id="{3F91EB2D-9843-0DD6-0DC1-C9438E52EFB2}"/>
                </a:ext>
              </a:extLst>
            </p:cNvPr>
            <p:cNvSpPr/>
            <p:nvPr/>
          </p:nvSpPr>
          <p:spPr>
            <a:xfrm>
              <a:off x="1855750" y="1022999"/>
              <a:ext cx="1318793" cy="142533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9F8DFB65-9DDA-8411-6DB2-23ABDBE7935B}"/>
                </a:ext>
              </a:extLst>
            </p:cNvPr>
            <p:cNvCxnSpPr>
              <a:cxnSpLocks/>
            </p:cNvCxnSpPr>
            <p:nvPr/>
          </p:nvCxnSpPr>
          <p:spPr>
            <a:xfrm>
              <a:off x="1855750" y="1257866"/>
              <a:ext cx="1318793"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3E23F4-A568-F240-10E9-C8008CF4AFB6}"/>
                </a:ext>
              </a:extLst>
            </p:cNvPr>
            <p:cNvCxnSpPr>
              <a:cxnSpLocks/>
            </p:cNvCxnSpPr>
            <p:nvPr/>
          </p:nvCxnSpPr>
          <p:spPr>
            <a:xfrm>
              <a:off x="1869468" y="145211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477B55B-91A3-59F4-AB39-B8A7F9F81F30}"/>
                </a:ext>
              </a:extLst>
            </p:cNvPr>
            <p:cNvCxnSpPr>
              <a:cxnSpLocks/>
            </p:cNvCxnSpPr>
            <p:nvPr/>
          </p:nvCxnSpPr>
          <p:spPr>
            <a:xfrm>
              <a:off x="1855750" y="1651728"/>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ED3285-5E3F-6B08-0952-304732A6CF26}"/>
                </a:ext>
              </a:extLst>
            </p:cNvPr>
            <p:cNvCxnSpPr>
              <a:cxnSpLocks/>
            </p:cNvCxnSpPr>
            <p:nvPr/>
          </p:nvCxnSpPr>
          <p:spPr>
            <a:xfrm>
              <a:off x="1855750" y="1839173"/>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B9B2266-626B-681A-0852-486CF53E3BEE}"/>
                </a:ext>
              </a:extLst>
            </p:cNvPr>
            <p:cNvCxnSpPr>
              <a:cxnSpLocks/>
            </p:cNvCxnSpPr>
            <p:nvPr/>
          </p:nvCxnSpPr>
          <p:spPr>
            <a:xfrm>
              <a:off x="1869468" y="2044375"/>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188628-54DB-B56F-8420-DF00A45F8989}"/>
                </a:ext>
              </a:extLst>
            </p:cNvPr>
            <p:cNvSpPr txBox="1"/>
            <p:nvPr/>
          </p:nvSpPr>
          <p:spPr>
            <a:xfrm>
              <a:off x="2154857" y="994493"/>
              <a:ext cx="720578" cy="307777"/>
            </a:xfrm>
            <a:prstGeom prst="rect">
              <a:avLst/>
            </a:prstGeom>
            <a:noFill/>
          </p:spPr>
          <p:txBody>
            <a:bodyPr wrap="square" rtlCol="0">
              <a:spAutoFit/>
            </a:bodyPr>
            <a:lstStyle/>
            <a:p>
              <a:pPr algn="ctr"/>
              <a:r>
                <a:rPr lang="en-US" sz="1400" b="1" dirty="0">
                  <a:solidFill>
                    <a:schemeClr val="accent6">
                      <a:lumMod val="50000"/>
                    </a:schemeClr>
                  </a:solidFill>
                  <a:latin typeface="Posterama" panose="020B0504020200020000" pitchFamily="34" charset="0"/>
                  <a:cs typeface="Posterama" panose="020B0504020200020000" pitchFamily="34" charset="0"/>
                </a:rPr>
                <a:t>PLOT</a:t>
              </a:r>
            </a:p>
          </p:txBody>
        </p:sp>
        <p:sp>
          <p:nvSpPr>
            <p:cNvPr id="11" name="TextBox 10">
              <a:extLst>
                <a:ext uri="{FF2B5EF4-FFF2-40B4-BE49-F238E27FC236}">
                  <a16:creationId xmlns:a16="http://schemas.microsoft.com/office/drawing/2014/main" id="{6D331BCA-B1BB-CF84-CBA0-31C4C01DF3AF}"/>
                </a:ext>
              </a:extLst>
            </p:cNvPr>
            <p:cNvSpPr txBox="1"/>
            <p:nvPr/>
          </p:nvSpPr>
          <p:spPr>
            <a:xfrm>
              <a:off x="2291240" y="1226954"/>
              <a:ext cx="424070" cy="276999"/>
            </a:xfrm>
            <a:prstGeom prst="rect">
              <a:avLst/>
            </a:prstGeom>
            <a:noFill/>
          </p:spPr>
          <p:txBody>
            <a:bodyPr wrap="square" rtlCol="0">
              <a:spAutoFit/>
            </a:bodyPr>
            <a:lstStyle/>
            <a:p>
              <a:pPr algn="ctr"/>
              <a:r>
                <a:rPr lang="en-US" sz="1200" b="1" dirty="0"/>
                <a:t>CN</a:t>
              </a:r>
            </a:p>
          </p:txBody>
        </p:sp>
        <p:sp>
          <p:nvSpPr>
            <p:cNvPr id="12" name="TextBox 11">
              <a:extLst>
                <a:ext uri="{FF2B5EF4-FFF2-40B4-BE49-F238E27FC236}">
                  <a16:creationId xmlns:a16="http://schemas.microsoft.com/office/drawing/2014/main" id="{D475F2B9-9537-CA98-E0EE-5CD7B86617FD}"/>
                </a:ext>
              </a:extLst>
            </p:cNvPr>
            <p:cNvSpPr txBox="1"/>
            <p:nvPr/>
          </p:nvSpPr>
          <p:spPr>
            <a:xfrm>
              <a:off x="2223906" y="1421565"/>
              <a:ext cx="582762" cy="276999"/>
            </a:xfrm>
            <a:prstGeom prst="rect">
              <a:avLst/>
            </a:prstGeom>
            <a:noFill/>
          </p:spPr>
          <p:txBody>
            <a:bodyPr wrap="square" rtlCol="0">
              <a:spAutoFit/>
            </a:bodyPr>
            <a:lstStyle/>
            <a:p>
              <a:pPr algn="ctr"/>
              <a:r>
                <a:rPr lang="en-US" sz="1200" b="1" dirty="0"/>
                <a:t>INVYR</a:t>
              </a:r>
            </a:p>
          </p:txBody>
        </p:sp>
        <p:sp>
          <p:nvSpPr>
            <p:cNvPr id="13" name="TextBox 12">
              <a:extLst>
                <a:ext uri="{FF2B5EF4-FFF2-40B4-BE49-F238E27FC236}">
                  <a16:creationId xmlns:a16="http://schemas.microsoft.com/office/drawing/2014/main" id="{516BD7E8-2E41-27D7-35D7-1B62885A834C}"/>
                </a:ext>
              </a:extLst>
            </p:cNvPr>
            <p:cNvSpPr txBox="1"/>
            <p:nvPr/>
          </p:nvSpPr>
          <p:spPr>
            <a:xfrm>
              <a:off x="2170785" y="1609881"/>
              <a:ext cx="738242" cy="276999"/>
            </a:xfrm>
            <a:prstGeom prst="rect">
              <a:avLst/>
            </a:prstGeom>
            <a:noFill/>
          </p:spPr>
          <p:txBody>
            <a:bodyPr wrap="square" rtlCol="0">
              <a:spAutoFit/>
            </a:bodyPr>
            <a:lstStyle/>
            <a:p>
              <a:pPr algn="ctr"/>
              <a:r>
                <a:rPr lang="en-US" sz="1200" b="1" dirty="0"/>
                <a:t>STATECD</a:t>
              </a:r>
            </a:p>
          </p:txBody>
        </p:sp>
        <p:sp>
          <p:nvSpPr>
            <p:cNvPr id="14" name="TextBox 13">
              <a:extLst>
                <a:ext uri="{FF2B5EF4-FFF2-40B4-BE49-F238E27FC236}">
                  <a16:creationId xmlns:a16="http://schemas.microsoft.com/office/drawing/2014/main" id="{592B3658-DC0B-C15E-A2D4-0D49B03368D8}"/>
                </a:ext>
              </a:extLst>
            </p:cNvPr>
            <p:cNvSpPr txBox="1"/>
            <p:nvPr/>
          </p:nvSpPr>
          <p:spPr>
            <a:xfrm>
              <a:off x="2154857" y="1803745"/>
              <a:ext cx="738242" cy="276999"/>
            </a:xfrm>
            <a:prstGeom prst="rect">
              <a:avLst/>
            </a:prstGeom>
            <a:noFill/>
          </p:spPr>
          <p:txBody>
            <a:bodyPr wrap="square" rtlCol="0">
              <a:spAutoFit/>
            </a:bodyPr>
            <a:lstStyle/>
            <a:p>
              <a:pPr algn="ctr"/>
              <a:r>
                <a:rPr lang="en-US" sz="1200" b="1" dirty="0"/>
                <a:t>PLOT</a:t>
              </a:r>
            </a:p>
          </p:txBody>
        </p:sp>
        <p:cxnSp>
          <p:nvCxnSpPr>
            <p:cNvPr id="15" name="Straight Connector 14">
              <a:extLst>
                <a:ext uri="{FF2B5EF4-FFF2-40B4-BE49-F238E27FC236}">
                  <a16:creationId xmlns:a16="http://schemas.microsoft.com/office/drawing/2014/main" id="{C5BF647D-D4F5-D0BC-2724-9CBCFE3FB16F}"/>
                </a:ext>
              </a:extLst>
            </p:cNvPr>
            <p:cNvCxnSpPr>
              <a:cxnSpLocks/>
            </p:cNvCxnSpPr>
            <p:nvPr/>
          </p:nvCxnSpPr>
          <p:spPr>
            <a:xfrm>
              <a:off x="1872976" y="2236532"/>
              <a:ext cx="1318793"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F795DE-678C-708F-DEBC-E1261669FA2F}"/>
                </a:ext>
              </a:extLst>
            </p:cNvPr>
            <p:cNvSpPr txBox="1"/>
            <p:nvPr/>
          </p:nvSpPr>
          <p:spPr>
            <a:xfrm>
              <a:off x="2150960" y="2002220"/>
              <a:ext cx="738242" cy="276999"/>
            </a:xfrm>
            <a:prstGeom prst="rect">
              <a:avLst/>
            </a:prstGeom>
            <a:noFill/>
          </p:spPr>
          <p:txBody>
            <a:bodyPr wrap="square" rtlCol="0">
              <a:spAutoFit/>
            </a:bodyPr>
            <a:lstStyle/>
            <a:p>
              <a:pPr algn="ctr"/>
              <a:r>
                <a:rPr lang="en-US" sz="1200" b="1" dirty="0"/>
                <a:t>LAT</a:t>
              </a:r>
            </a:p>
          </p:txBody>
        </p:sp>
        <p:sp>
          <p:nvSpPr>
            <p:cNvPr id="17" name="TextBox 16">
              <a:extLst>
                <a:ext uri="{FF2B5EF4-FFF2-40B4-BE49-F238E27FC236}">
                  <a16:creationId xmlns:a16="http://schemas.microsoft.com/office/drawing/2014/main" id="{5BD320F8-D8D6-68C4-4BEF-C709AF53E457}"/>
                </a:ext>
              </a:extLst>
            </p:cNvPr>
            <p:cNvSpPr txBox="1"/>
            <p:nvPr/>
          </p:nvSpPr>
          <p:spPr>
            <a:xfrm>
              <a:off x="2154857" y="2209525"/>
              <a:ext cx="738242" cy="276999"/>
            </a:xfrm>
            <a:prstGeom prst="rect">
              <a:avLst/>
            </a:prstGeom>
            <a:noFill/>
          </p:spPr>
          <p:txBody>
            <a:bodyPr wrap="square" rtlCol="0">
              <a:spAutoFit/>
            </a:bodyPr>
            <a:lstStyle/>
            <a:p>
              <a:pPr algn="ctr"/>
              <a:r>
                <a:rPr lang="en-US" sz="1200" b="1" dirty="0"/>
                <a:t>LON</a:t>
              </a:r>
            </a:p>
          </p:txBody>
        </p:sp>
      </p:grpSp>
      <p:grpSp>
        <p:nvGrpSpPr>
          <p:cNvPr id="18" name="Group 17">
            <a:extLst>
              <a:ext uri="{FF2B5EF4-FFF2-40B4-BE49-F238E27FC236}">
                <a16:creationId xmlns:a16="http://schemas.microsoft.com/office/drawing/2014/main" id="{EC690FC1-3978-B61A-0633-E89220F7A2BA}"/>
              </a:ext>
            </a:extLst>
          </p:cNvPr>
          <p:cNvGrpSpPr/>
          <p:nvPr/>
        </p:nvGrpSpPr>
        <p:grpSpPr>
          <a:xfrm>
            <a:off x="5208257" y="1157993"/>
            <a:ext cx="1318793" cy="1861635"/>
            <a:chOff x="3484017" y="101408"/>
            <a:chExt cx="1318793" cy="1861635"/>
          </a:xfrm>
        </p:grpSpPr>
        <p:sp>
          <p:nvSpPr>
            <p:cNvPr id="19" name="Rectangle 18">
              <a:extLst>
                <a:ext uri="{FF2B5EF4-FFF2-40B4-BE49-F238E27FC236}">
                  <a16:creationId xmlns:a16="http://schemas.microsoft.com/office/drawing/2014/main" id="{D57AEDC8-93D9-6B5A-697D-7F6AE094EC7A}"/>
                </a:ext>
              </a:extLst>
            </p:cNvPr>
            <p:cNvSpPr/>
            <p:nvPr/>
          </p:nvSpPr>
          <p:spPr>
            <a:xfrm>
              <a:off x="3484017" y="124561"/>
              <a:ext cx="1305216" cy="18283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13FB242A-BFDD-9E9B-B459-E2AF1A484491}"/>
                </a:ext>
              </a:extLst>
            </p:cNvPr>
            <p:cNvCxnSpPr>
              <a:cxnSpLocks/>
            </p:cNvCxnSpPr>
            <p:nvPr/>
          </p:nvCxnSpPr>
          <p:spPr>
            <a:xfrm>
              <a:off x="3484017" y="381131"/>
              <a:ext cx="130521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A29ED86-AD47-DF08-290D-1472F1B20B91}"/>
                </a:ext>
              </a:extLst>
            </p:cNvPr>
            <p:cNvCxnSpPr>
              <a:cxnSpLocks/>
            </p:cNvCxnSpPr>
            <p:nvPr/>
          </p:nvCxnSpPr>
          <p:spPr>
            <a:xfrm>
              <a:off x="3497594" y="58350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8E1EF2-06FD-A649-C0AC-A8D7537E3390}"/>
                </a:ext>
              </a:extLst>
            </p:cNvPr>
            <p:cNvCxnSpPr>
              <a:cxnSpLocks/>
            </p:cNvCxnSpPr>
            <p:nvPr/>
          </p:nvCxnSpPr>
          <p:spPr>
            <a:xfrm>
              <a:off x="3484017" y="791059"/>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4FA19F-DC72-52A1-8579-BD25E97F7794}"/>
                </a:ext>
              </a:extLst>
            </p:cNvPr>
            <p:cNvCxnSpPr>
              <a:cxnSpLocks/>
            </p:cNvCxnSpPr>
            <p:nvPr/>
          </p:nvCxnSpPr>
          <p:spPr>
            <a:xfrm>
              <a:off x="3484017" y="992787"/>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D45F3F-6B7E-DE5F-6A7E-5297817CF6FC}"/>
                </a:ext>
              </a:extLst>
            </p:cNvPr>
            <p:cNvCxnSpPr>
              <a:cxnSpLocks/>
            </p:cNvCxnSpPr>
            <p:nvPr/>
          </p:nvCxnSpPr>
          <p:spPr>
            <a:xfrm>
              <a:off x="3497594" y="122262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12C9A34-F9C2-00D7-73DF-0CE1A93A4667}"/>
                </a:ext>
              </a:extLst>
            </p:cNvPr>
            <p:cNvSpPr txBox="1"/>
            <p:nvPr/>
          </p:nvSpPr>
          <p:spPr>
            <a:xfrm>
              <a:off x="3600144" y="101408"/>
              <a:ext cx="1100116"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SEEDLING</a:t>
              </a:r>
            </a:p>
          </p:txBody>
        </p:sp>
        <p:cxnSp>
          <p:nvCxnSpPr>
            <p:cNvPr id="26" name="Straight Connector 25">
              <a:extLst>
                <a:ext uri="{FF2B5EF4-FFF2-40B4-BE49-F238E27FC236}">
                  <a16:creationId xmlns:a16="http://schemas.microsoft.com/office/drawing/2014/main" id="{481F730F-8A25-82A0-1858-7A7A54B6B2CF}"/>
                </a:ext>
              </a:extLst>
            </p:cNvPr>
            <p:cNvCxnSpPr>
              <a:cxnSpLocks/>
            </p:cNvCxnSpPr>
            <p:nvPr/>
          </p:nvCxnSpPr>
          <p:spPr>
            <a:xfrm>
              <a:off x="3497594" y="1455543"/>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44E81-3D5E-90EA-354C-37B7FE47B056}"/>
                </a:ext>
              </a:extLst>
            </p:cNvPr>
            <p:cNvCxnSpPr>
              <a:cxnSpLocks/>
            </p:cNvCxnSpPr>
            <p:nvPr/>
          </p:nvCxnSpPr>
          <p:spPr>
            <a:xfrm>
              <a:off x="3484017" y="1693055"/>
              <a:ext cx="1305216"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B976EF2-3642-F523-AC36-3AC4FC467A57}"/>
                </a:ext>
              </a:extLst>
            </p:cNvPr>
            <p:cNvSpPr txBox="1"/>
            <p:nvPr/>
          </p:nvSpPr>
          <p:spPr>
            <a:xfrm>
              <a:off x="3924590" y="349371"/>
              <a:ext cx="424070" cy="276999"/>
            </a:xfrm>
            <a:prstGeom prst="rect">
              <a:avLst/>
            </a:prstGeom>
            <a:noFill/>
          </p:spPr>
          <p:txBody>
            <a:bodyPr wrap="square" rtlCol="0">
              <a:spAutoFit/>
            </a:bodyPr>
            <a:lstStyle/>
            <a:p>
              <a:pPr algn="ctr"/>
              <a:r>
                <a:rPr lang="en-US" sz="1200" b="1" dirty="0"/>
                <a:t>CN</a:t>
              </a:r>
            </a:p>
          </p:txBody>
        </p:sp>
        <p:sp>
          <p:nvSpPr>
            <p:cNvPr id="29" name="TextBox 28">
              <a:extLst>
                <a:ext uri="{FF2B5EF4-FFF2-40B4-BE49-F238E27FC236}">
                  <a16:creationId xmlns:a16="http://schemas.microsoft.com/office/drawing/2014/main" id="{06EB3BB3-BD20-5DE6-4671-E01A7A6E9A77}"/>
                </a:ext>
              </a:extLst>
            </p:cNvPr>
            <p:cNvSpPr txBox="1"/>
            <p:nvPr/>
          </p:nvSpPr>
          <p:spPr>
            <a:xfrm>
              <a:off x="3711459" y="551516"/>
              <a:ext cx="850332" cy="276999"/>
            </a:xfrm>
            <a:prstGeom prst="rect">
              <a:avLst/>
            </a:prstGeom>
            <a:noFill/>
          </p:spPr>
          <p:txBody>
            <a:bodyPr wrap="square" rtlCol="0">
              <a:spAutoFit/>
            </a:bodyPr>
            <a:lstStyle/>
            <a:p>
              <a:pPr algn="ctr"/>
              <a:r>
                <a:rPr lang="en-US" sz="1200" b="1" dirty="0"/>
                <a:t>PLT_CN</a:t>
              </a:r>
            </a:p>
          </p:txBody>
        </p:sp>
        <p:sp>
          <p:nvSpPr>
            <p:cNvPr id="30" name="TextBox 29">
              <a:extLst>
                <a:ext uri="{FF2B5EF4-FFF2-40B4-BE49-F238E27FC236}">
                  <a16:creationId xmlns:a16="http://schemas.microsoft.com/office/drawing/2014/main" id="{B95867DA-9090-6A67-F976-F542DC1DA316}"/>
                </a:ext>
              </a:extLst>
            </p:cNvPr>
            <p:cNvSpPr txBox="1"/>
            <p:nvPr/>
          </p:nvSpPr>
          <p:spPr>
            <a:xfrm>
              <a:off x="3719133" y="759911"/>
              <a:ext cx="850332" cy="276999"/>
            </a:xfrm>
            <a:prstGeom prst="rect">
              <a:avLst/>
            </a:prstGeom>
            <a:noFill/>
          </p:spPr>
          <p:txBody>
            <a:bodyPr wrap="square" rtlCol="0">
              <a:spAutoFit/>
            </a:bodyPr>
            <a:lstStyle/>
            <a:p>
              <a:pPr algn="ctr"/>
              <a:r>
                <a:rPr lang="en-US" sz="1200" b="1" dirty="0"/>
                <a:t>INVYR</a:t>
              </a:r>
            </a:p>
          </p:txBody>
        </p:sp>
        <p:sp>
          <p:nvSpPr>
            <p:cNvPr id="31" name="TextBox 30">
              <a:extLst>
                <a:ext uri="{FF2B5EF4-FFF2-40B4-BE49-F238E27FC236}">
                  <a16:creationId xmlns:a16="http://schemas.microsoft.com/office/drawing/2014/main" id="{6E70795A-04EC-F5DC-4805-FEB1316972AA}"/>
                </a:ext>
              </a:extLst>
            </p:cNvPr>
            <p:cNvSpPr txBox="1"/>
            <p:nvPr/>
          </p:nvSpPr>
          <p:spPr>
            <a:xfrm>
              <a:off x="3725922" y="979975"/>
              <a:ext cx="850332" cy="276999"/>
            </a:xfrm>
            <a:prstGeom prst="rect">
              <a:avLst/>
            </a:prstGeom>
            <a:noFill/>
          </p:spPr>
          <p:txBody>
            <a:bodyPr wrap="square" rtlCol="0">
              <a:spAutoFit/>
            </a:bodyPr>
            <a:lstStyle/>
            <a:p>
              <a:pPr algn="ctr"/>
              <a:r>
                <a:rPr lang="en-US" sz="1200" b="1" dirty="0"/>
                <a:t>PLOT</a:t>
              </a:r>
            </a:p>
          </p:txBody>
        </p:sp>
        <p:sp>
          <p:nvSpPr>
            <p:cNvPr id="32" name="TextBox 31">
              <a:extLst>
                <a:ext uri="{FF2B5EF4-FFF2-40B4-BE49-F238E27FC236}">
                  <a16:creationId xmlns:a16="http://schemas.microsoft.com/office/drawing/2014/main" id="{72F2320E-883C-33C3-B5C7-CFEDBC7F70EA}"/>
                </a:ext>
              </a:extLst>
            </p:cNvPr>
            <p:cNvSpPr txBox="1"/>
            <p:nvPr/>
          </p:nvSpPr>
          <p:spPr>
            <a:xfrm>
              <a:off x="3719133" y="1198830"/>
              <a:ext cx="850332" cy="276999"/>
            </a:xfrm>
            <a:prstGeom prst="rect">
              <a:avLst/>
            </a:prstGeom>
            <a:noFill/>
          </p:spPr>
          <p:txBody>
            <a:bodyPr wrap="square" rtlCol="0">
              <a:spAutoFit/>
            </a:bodyPr>
            <a:lstStyle/>
            <a:p>
              <a:pPr algn="ctr"/>
              <a:r>
                <a:rPr lang="en-US" sz="1200" b="1" dirty="0"/>
                <a:t>SUBP</a:t>
              </a:r>
            </a:p>
          </p:txBody>
        </p:sp>
        <p:sp>
          <p:nvSpPr>
            <p:cNvPr id="33" name="TextBox 32">
              <a:extLst>
                <a:ext uri="{FF2B5EF4-FFF2-40B4-BE49-F238E27FC236}">
                  <a16:creationId xmlns:a16="http://schemas.microsoft.com/office/drawing/2014/main" id="{F4273068-ED94-D8DD-3DFA-DCE9A148460C}"/>
                </a:ext>
              </a:extLst>
            </p:cNvPr>
            <p:cNvSpPr txBox="1"/>
            <p:nvPr/>
          </p:nvSpPr>
          <p:spPr>
            <a:xfrm>
              <a:off x="3742161" y="1430127"/>
              <a:ext cx="850332" cy="276999"/>
            </a:xfrm>
            <a:prstGeom prst="rect">
              <a:avLst/>
            </a:prstGeom>
            <a:noFill/>
          </p:spPr>
          <p:txBody>
            <a:bodyPr wrap="square" rtlCol="0">
              <a:spAutoFit/>
            </a:bodyPr>
            <a:lstStyle/>
            <a:p>
              <a:pPr algn="ctr"/>
              <a:r>
                <a:rPr lang="en-US" sz="1200" b="1" dirty="0"/>
                <a:t>CONDID</a:t>
              </a:r>
            </a:p>
          </p:txBody>
        </p:sp>
        <p:sp>
          <p:nvSpPr>
            <p:cNvPr id="34" name="TextBox 33">
              <a:extLst>
                <a:ext uri="{FF2B5EF4-FFF2-40B4-BE49-F238E27FC236}">
                  <a16:creationId xmlns:a16="http://schemas.microsoft.com/office/drawing/2014/main" id="{54FC0572-50EB-C14D-FFBA-6B78F2CAA1CF}"/>
                </a:ext>
              </a:extLst>
            </p:cNvPr>
            <p:cNvSpPr txBox="1"/>
            <p:nvPr/>
          </p:nvSpPr>
          <p:spPr>
            <a:xfrm>
              <a:off x="3742161" y="1686044"/>
              <a:ext cx="850332" cy="276999"/>
            </a:xfrm>
            <a:prstGeom prst="rect">
              <a:avLst/>
            </a:prstGeom>
            <a:noFill/>
          </p:spPr>
          <p:txBody>
            <a:bodyPr wrap="square" rtlCol="0">
              <a:spAutoFit/>
            </a:bodyPr>
            <a:lstStyle/>
            <a:p>
              <a:pPr algn="ctr"/>
              <a:r>
                <a:rPr lang="en-US" sz="1200" b="1" dirty="0"/>
                <a:t>SPCD</a:t>
              </a:r>
            </a:p>
          </p:txBody>
        </p:sp>
      </p:grpSp>
      <p:grpSp>
        <p:nvGrpSpPr>
          <p:cNvPr id="56" name="Group 55">
            <a:extLst>
              <a:ext uri="{FF2B5EF4-FFF2-40B4-BE49-F238E27FC236}">
                <a16:creationId xmlns:a16="http://schemas.microsoft.com/office/drawing/2014/main" id="{4CBF303C-F65A-9900-8678-3DEF76C4F679}"/>
              </a:ext>
            </a:extLst>
          </p:cNvPr>
          <p:cNvGrpSpPr/>
          <p:nvPr/>
        </p:nvGrpSpPr>
        <p:grpSpPr>
          <a:xfrm>
            <a:off x="6824563" y="1913893"/>
            <a:ext cx="1428612" cy="1486101"/>
            <a:chOff x="5163044" y="862843"/>
            <a:chExt cx="1428612" cy="1486101"/>
          </a:xfrm>
        </p:grpSpPr>
        <p:sp>
          <p:nvSpPr>
            <p:cNvPr id="57" name="Rectangle 56">
              <a:extLst>
                <a:ext uri="{FF2B5EF4-FFF2-40B4-BE49-F238E27FC236}">
                  <a16:creationId xmlns:a16="http://schemas.microsoft.com/office/drawing/2014/main" id="{13B71C02-0F30-0E12-C60A-61FF12AF8872}"/>
                </a:ext>
              </a:extLst>
            </p:cNvPr>
            <p:cNvSpPr/>
            <p:nvPr/>
          </p:nvSpPr>
          <p:spPr>
            <a:xfrm>
              <a:off x="5227803" y="882759"/>
              <a:ext cx="1305215" cy="1466185"/>
            </a:xfrm>
            <a:prstGeom prst="rect">
              <a:avLst/>
            </a:prstGeom>
            <a:no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37C45C5D-2633-F542-321C-59D76082C73D}"/>
                </a:ext>
              </a:extLst>
            </p:cNvPr>
            <p:cNvCxnSpPr>
              <a:cxnSpLocks/>
            </p:cNvCxnSpPr>
            <p:nvPr/>
          </p:nvCxnSpPr>
          <p:spPr>
            <a:xfrm>
              <a:off x="5227803" y="1153332"/>
              <a:ext cx="1305215" cy="0"/>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21EA578-DB86-DA4B-1611-5723ABC1D4AF}"/>
                </a:ext>
              </a:extLst>
            </p:cNvPr>
            <p:cNvCxnSpPr>
              <a:cxnSpLocks/>
            </p:cNvCxnSpPr>
            <p:nvPr/>
          </p:nvCxnSpPr>
          <p:spPr>
            <a:xfrm>
              <a:off x="5241380" y="1391288"/>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AE082F-B1B2-A3A7-2664-56CDFC2577DE}"/>
                </a:ext>
              </a:extLst>
            </p:cNvPr>
            <p:cNvCxnSpPr>
              <a:cxnSpLocks/>
            </p:cNvCxnSpPr>
            <p:nvPr/>
          </p:nvCxnSpPr>
          <p:spPr>
            <a:xfrm>
              <a:off x="5227803" y="1651047"/>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0CC84A-24A5-3D0B-2F4E-530069F7FD1A}"/>
                </a:ext>
              </a:extLst>
            </p:cNvPr>
            <p:cNvCxnSpPr>
              <a:cxnSpLocks/>
            </p:cNvCxnSpPr>
            <p:nvPr/>
          </p:nvCxnSpPr>
          <p:spPr>
            <a:xfrm>
              <a:off x="5241380" y="1874954"/>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504FF4-5FBD-D5B4-28A3-7152E3FCF955}"/>
                </a:ext>
              </a:extLst>
            </p:cNvPr>
            <p:cNvSpPr txBox="1"/>
            <p:nvPr/>
          </p:nvSpPr>
          <p:spPr>
            <a:xfrm>
              <a:off x="5196836" y="862843"/>
              <a:ext cx="1367147" cy="307777"/>
            </a:xfrm>
            <a:prstGeom prst="rect">
              <a:avLst/>
            </a:prstGeom>
            <a:noFill/>
            <a:ln>
              <a:noFill/>
            </a:ln>
          </p:spPr>
          <p:txBody>
            <a:bodyPr wrap="square" rtlCol="0">
              <a:spAutoFit/>
            </a:bodyPr>
            <a:lstStyle/>
            <a:p>
              <a:pPr algn="ctr"/>
              <a:r>
                <a:rPr lang="en-US" sz="1400" b="1" dirty="0">
                  <a:solidFill>
                    <a:schemeClr val="accent6">
                      <a:lumMod val="60000"/>
                      <a:lumOff val="40000"/>
                    </a:schemeClr>
                  </a:solidFill>
                  <a:latin typeface="Posterama" panose="020B0504020200020000" pitchFamily="34" charset="0"/>
                  <a:cs typeface="Posterama" panose="020B0504020200020000" pitchFamily="34" charset="0"/>
                </a:rPr>
                <a:t>REF_SPECIES</a:t>
              </a:r>
            </a:p>
          </p:txBody>
        </p:sp>
        <p:sp>
          <p:nvSpPr>
            <p:cNvPr id="63" name="TextBox 62">
              <a:extLst>
                <a:ext uri="{FF2B5EF4-FFF2-40B4-BE49-F238E27FC236}">
                  <a16:creationId xmlns:a16="http://schemas.microsoft.com/office/drawing/2014/main" id="{15F52868-27BA-3BBF-A4A7-8EEF7DE8ABE9}"/>
                </a:ext>
              </a:extLst>
            </p:cNvPr>
            <p:cNvSpPr txBox="1"/>
            <p:nvPr/>
          </p:nvSpPr>
          <p:spPr>
            <a:xfrm>
              <a:off x="5598678" y="1147146"/>
              <a:ext cx="563461" cy="276999"/>
            </a:xfrm>
            <a:prstGeom prst="rect">
              <a:avLst/>
            </a:prstGeom>
            <a:noFill/>
          </p:spPr>
          <p:txBody>
            <a:bodyPr wrap="square" rtlCol="0">
              <a:spAutoFit/>
            </a:bodyPr>
            <a:lstStyle/>
            <a:p>
              <a:pPr algn="ctr"/>
              <a:r>
                <a:rPr lang="en-US" sz="1200" b="1" dirty="0"/>
                <a:t>SPCD</a:t>
              </a:r>
            </a:p>
          </p:txBody>
        </p:sp>
        <p:sp>
          <p:nvSpPr>
            <p:cNvPr id="64" name="TextBox 63">
              <a:extLst>
                <a:ext uri="{FF2B5EF4-FFF2-40B4-BE49-F238E27FC236}">
                  <a16:creationId xmlns:a16="http://schemas.microsoft.com/office/drawing/2014/main" id="{38C682C1-6883-A50C-7458-CC09A58EE76B}"/>
                </a:ext>
              </a:extLst>
            </p:cNvPr>
            <p:cNvSpPr txBox="1"/>
            <p:nvPr/>
          </p:nvSpPr>
          <p:spPr>
            <a:xfrm>
              <a:off x="5163044" y="1370663"/>
              <a:ext cx="1428612" cy="276999"/>
            </a:xfrm>
            <a:prstGeom prst="rect">
              <a:avLst/>
            </a:prstGeom>
            <a:noFill/>
          </p:spPr>
          <p:txBody>
            <a:bodyPr wrap="square" rtlCol="0">
              <a:spAutoFit/>
            </a:bodyPr>
            <a:lstStyle/>
            <a:p>
              <a:pPr algn="ctr"/>
              <a:r>
                <a:rPr lang="en-US" sz="1200" b="1" dirty="0"/>
                <a:t>COMMON_NAME</a:t>
              </a:r>
            </a:p>
          </p:txBody>
        </p:sp>
        <p:sp>
          <p:nvSpPr>
            <p:cNvPr id="65" name="TextBox 64">
              <a:extLst>
                <a:ext uri="{FF2B5EF4-FFF2-40B4-BE49-F238E27FC236}">
                  <a16:creationId xmlns:a16="http://schemas.microsoft.com/office/drawing/2014/main" id="{D7524B4D-477B-E317-ACC8-8481B80715D7}"/>
                </a:ext>
              </a:extLst>
            </p:cNvPr>
            <p:cNvSpPr txBox="1"/>
            <p:nvPr/>
          </p:nvSpPr>
          <p:spPr>
            <a:xfrm>
              <a:off x="5392936" y="1621540"/>
              <a:ext cx="942895" cy="276999"/>
            </a:xfrm>
            <a:prstGeom prst="rect">
              <a:avLst/>
            </a:prstGeom>
            <a:noFill/>
          </p:spPr>
          <p:txBody>
            <a:bodyPr wrap="square" rtlCol="0">
              <a:spAutoFit/>
            </a:bodyPr>
            <a:lstStyle/>
            <a:p>
              <a:pPr algn="ctr"/>
              <a:r>
                <a:rPr lang="en-US" sz="1200" b="1" dirty="0"/>
                <a:t>GENUS</a:t>
              </a:r>
            </a:p>
          </p:txBody>
        </p:sp>
        <p:sp>
          <p:nvSpPr>
            <p:cNvPr id="66" name="TextBox 65">
              <a:extLst>
                <a:ext uri="{FF2B5EF4-FFF2-40B4-BE49-F238E27FC236}">
                  <a16:creationId xmlns:a16="http://schemas.microsoft.com/office/drawing/2014/main" id="{96F51AAF-6FE0-2D67-5C15-A3F0C9AD1FBA}"/>
                </a:ext>
              </a:extLst>
            </p:cNvPr>
            <p:cNvSpPr txBox="1"/>
            <p:nvPr/>
          </p:nvSpPr>
          <p:spPr>
            <a:xfrm>
              <a:off x="5394296" y="1846629"/>
              <a:ext cx="966108" cy="276999"/>
            </a:xfrm>
            <a:prstGeom prst="rect">
              <a:avLst/>
            </a:prstGeom>
            <a:noFill/>
          </p:spPr>
          <p:txBody>
            <a:bodyPr wrap="square" rtlCol="0">
              <a:spAutoFit/>
            </a:bodyPr>
            <a:lstStyle/>
            <a:p>
              <a:pPr algn="ctr"/>
              <a:r>
                <a:rPr lang="en-US" sz="1200" b="1" dirty="0"/>
                <a:t>SPECIES</a:t>
              </a:r>
            </a:p>
          </p:txBody>
        </p:sp>
        <p:cxnSp>
          <p:nvCxnSpPr>
            <p:cNvPr id="67" name="Straight Connector 66">
              <a:extLst>
                <a:ext uri="{FF2B5EF4-FFF2-40B4-BE49-F238E27FC236}">
                  <a16:creationId xmlns:a16="http://schemas.microsoft.com/office/drawing/2014/main" id="{C3816067-28F1-194D-6B59-9A5158C448E1}"/>
                </a:ext>
              </a:extLst>
            </p:cNvPr>
            <p:cNvCxnSpPr>
              <a:cxnSpLocks/>
            </p:cNvCxnSpPr>
            <p:nvPr/>
          </p:nvCxnSpPr>
          <p:spPr>
            <a:xfrm>
              <a:off x="5241380" y="2103521"/>
              <a:ext cx="1305215" cy="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1D96012-2441-BF6E-0D0B-E0B0ED473923}"/>
                </a:ext>
              </a:extLst>
            </p:cNvPr>
            <p:cNvSpPr txBox="1"/>
            <p:nvPr/>
          </p:nvSpPr>
          <p:spPr>
            <a:xfrm>
              <a:off x="5163044" y="2066572"/>
              <a:ext cx="1428612" cy="276999"/>
            </a:xfrm>
            <a:prstGeom prst="rect">
              <a:avLst/>
            </a:prstGeom>
            <a:noFill/>
          </p:spPr>
          <p:txBody>
            <a:bodyPr wrap="square" rtlCol="0">
              <a:spAutoFit/>
            </a:bodyPr>
            <a:lstStyle/>
            <a:p>
              <a:pPr algn="ctr"/>
              <a:r>
                <a:rPr lang="en-US" sz="1200" b="1" dirty="0"/>
                <a:t>SPECIES_SYMBOL</a:t>
              </a:r>
            </a:p>
          </p:txBody>
        </p:sp>
      </p:grpSp>
      <p:grpSp>
        <p:nvGrpSpPr>
          <p:cNvPr id="69" name="Group 68">
            <a:extLst>
              <a:ext uri="{FF2B5EF4-FFF2-40B4-BE49-F238E27FC236}">
                <a16:creationId xmlns:a16="http://schemas.microsoft.com/office/drawing/2014/main" id="{945E175D-049F-1DB9-A26D-CE59E2A65045}"/>
              </a:ext>
            </a:extLst>
          </p:cNvPr>
          <p:cNvGrpSpPr/>
          <p:nvPr/>
        </p:nvGrpSpPr>
        <p:grpSpPr>
          <a:xfrm>
            <a:off x="1810774" y="1575946"/>
            <a:ext cx="1389404" cy="1442637"/>
            <a:chOff x="153424" y="528125"/>
            <a:chExt cx="1389404" cy="1442637"/>
          </a:xfrm>
        </p:grpSpPr>
        <p:sp>
          <p:nvSpPr>
            <p:cNvPr id="70" name="Rectangle 69">
              <a:extLst>
                <a:ext uri="{FF2B5EF4-FFF2-40B4-BE49-F238E27FC236}">
                  <a16:creationId xmlns:a16="http://schemas.microsoft.com/office/drawing/2014/main" id="{55A1AB2E-12DC-ACAB-49F8-317969B16BDE}"/>
                </a:ext>
              </a:extLst>
            </p:cNvPr>
            <p:cNvSpPr/>
            <p:nvPr/>
          </p:nvSpPr>
          <p:spPr>
            <a:xfrm>
              <a:off x="190301" y="545426"/>
              <a:ext cx="1305215" cy="1425336"/>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D2DBB8-8CBE-EEB3-72F0-E9E6C4DC89BA}"/>
                </a:ext>
              </a:extLst>
            </p:cNvPr>
            <p:cNvCxnSpPr>
              <a:cxnSpLocks/>
            </p:cNvCxnSpPr>
            <p:nvPr/>
          </p:nvCxnSpPr>
          <p:spPr>
            <a:xfrm>
              <a:off x="190301" y="802746"/>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5EC231-89EC-7D0B-9774-CEF5584E15BE}"/>
                </a:ext>
              </a:extLst>
            </p:cNvPr>
            <p:cNvCxnSpPr>
              <a:cxnSpLocks/>
            </p:cNvCxnSpPr>
            <p:nvPr/>
          </p:nvCxnSpPr>
          <p:spPr>
            <a:xfrm>
              <a:off x="203878" y="101907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CF517F-8625-033E-D9DF-F105ECDF6695}"/>
                </a:ext>
              </a:extLst>
            </p:cNvPr>
            <p:cNvCxnSpPr>
              <a:cxnSpLocks/>
            </p:cNvCxnSpPr>
            <p:nvPr/>
          </p:nvCxnSpPr>
          <p:spPr>
            <a:xfrm>
              <a:off x="190301" y="127064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EE0335-5436-CB51-A09C-FF34836B7D18}"/>
                </a:ext>
              </a:extLst>
            </p:cNvPr>
            <p:cNvCxnSpPr>
              <a:cxnSpLocks/>
            </p:cNvCxnSpPr>
            <p:nvPr/>
          </p:nvCxnSpPr>
          <p:spPr>
            <a:xfrm>
              <a:off x="203878" y="1481299"/>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9F72ECD-8D25-E8CA-FCD6-FDB79C4361E9}"/>
                </a:ext>
              </a:extLst>
            </p:cNvPr>
            <p:cNvSpPr txBox="1"/>
            <p:nvPr/>
          </p:nvSpPr>
          <p:spPr>
            <a:xfrm>
              <a:off x="356930" y="528125"/>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COND</a:t>
              </a:r>
            </a:p>
          </p:txBody>
        </p:sp>
        <p:sp>
          <p:nvSpPr>
            <p:cNvPr id="76" name="TextBox 75">
              <a:extLst>
                <a:ext uri="{FF2B5EF4-FFF2-40B4-BE49-F238E27FC236}">
                  <a16:creationId xmlns:a16="http://schemas.microsoft.com/office/drawing/2014/main" id="{1C136D34-C5D5-AC40-F070-ED3C7A0880A5}"/>
                </a:ext>
              </a:extLst>
            </p:cNvPr>
            <p:cNvSpPr txBox="1"/>
            <p:nvPr/>
          </p:nvSpPr>
          <p:spPr>
            <a:xfrm>
              <a:off x="630872" y="768413"/>
              <a:ext cx="424070" cy="276999"/>
            </a:xfrm>
            <a:prstGeom prst="rect">
              <a:avLst/>
            </a:prstGeom>
            <a:noFill/>
          </p:spPr>
          <p:txBody>
            <a:bodyPr wrap="square" rtlCol="0">
              <a:spAutoFit/>
            </a:bodyPr>
            <a:lstStyle/>
            <a:p>
              <a:pPr algn="ctr"/>
              <a:r>
                <a:rPr lang="en-US" sz="1200" b="1" dirty="0"/>
                <a:t>CN</a:t>
              </a:r>
            </a:p>
          </p:txBody>
        </p:sp>
        <p:sp>
          <p:nvSpPr>
            <p:cNvPr id="77" name="TextBox 76">
              <a:extLst>
                <a:ext uri="{FF2B5EF4-FFF2-40B4-BE49-F238E27FC236}">
                  <a16:creationId xmlns:a16="http://schemas.microsoft.com/office/drawing/2014/main" id="{E41C86DA-D8AE-837D-E89B-DFA5CE984D1E}"/>
                </a:ext>
              </a:extLst>
            </p:cNvPr>
            <p:cNvSpPr txBox="1"/>
            <p:nvPr/>
          </p:nvSpPr>
          <p:spPr>
            <a:xfrm>
              <a:off x="483678" y="1000967"/>
              <a:ext cx="704603" cy="276999"/>
            </a:xfrm>
            <a:prstGeom prst="rect">
              <a:avLst/>
            </a:prstGeom>
            <a:noFill/>
          </p:spPr>
          <p:txBody>
            <a:bodyPr wrap="square" rtlCol="0">
              <a:spAutoFit/>
            </a:bodyPr>
            <a:lstStyle/>
            <a:p>
              <a:pPr algn="ctr"/>
              <a:r>
                <a:rPr lang="en-US" sz="1200" b="1" dirty="0"/>
                <a:t>PLT_CN</a:t>
              </a:r>
            </a:p>
          </p:txBody>
        </p:sp>
        <p:sp>
          <p:nvSpPr>
            <p:cNvPr id="78" name="TextBox 77">
              <a:extLst>
                <a:ext uri="{FF2B5EF4-FFF2-40B4-BE49-F238E27FC236}">
                  <a16:creationId xmlns:a16="http://schemas.microsoft.com/office/drawing/2014/main" id="{22A86CA0-9F5E-5E7D-4BEB-A9608080DB81}"/>
                </a:ext>
              </a:extLst>
            </p:cNvPr>
            <p:cNvSpPr txBox="1"/>
            <p:nvPr/>
          </p:nvSpPr>
          <p:spPr>
            <a:xfrm>
              <a:off x="490466" y="1233763"/>
              <a:ext cx="704603" cy="276999"/>
            </a:xfrm>
            <a:prstGeom prst="rect">
              <a:avLst/>
            </a:prstGeom>
            <a:noFill/>
          </p:spPr>
          <p:txBody>
            <a:bodyPr wrap="square" rtlCol="0">
              <a:spAutoFit/>
            </a:bodyPr>
            <a:lstStyle/>
            <a:p>
              <a:pPr algn="ctr"/>
              <a:r>
                <a:rPr lang="en-US" sz="1200" b="1" dirty="0"/>
                <a:t>INVYR</a:t>
              </a:r>
            </a:p>
          </p:txBody>
        </p:sp>
        <p:sp>
          <p:nvSpPr>
            <p:cNvPr id="79" name="TextBox 78">
              <a:extLst>
                <a:ext uri="{FF2B5EF4-FFF2-40B4-BE49-F238E27FC236}">
                  <a16:creationId xmlns:a16="http://schemas.microsoft.com/office/drawing/2014/main" id="{27E357F9-EA75-9771-105F-36BC315E8D8C}"/>
                </a:ext>
              </a:extLst>
            </p:cNvPr>
            <p:cNvSpPr txBox="1"/>
            <p:nvPr/>
          </p:nvSpPr>
          <p:spPr>
            <a:xfrm>
              <a:off x="509077" y="1455869"/>
              <a:ext cx="704603" cy="276999"/>
            </a:xfrm>
            <a:prstGeom prst="rect">
              <a:avLst/>
            </a:prstGeom>
            <a:noFill/>
          </p:spPr>
          <p:txBody>
            <a:bodyPr wrap="square" rtlCol="0">
              <a:spAutoFit/>
            </a:bodyPr>
            <a:lstStyle/>
            <a:p>
              <a:pPr algn="ctr"/>
              <a:r>
                <a:rPr lang="en-US" sz="1200" b="1" dirty="0"/>
                <a:t>CONDID</a:t>
              </a:r>
            </a:p>
          </p:txBody>
        </p:sp>
        <p:sp>
          <p:nvSpPr>
            <p:cNvPr id="80" name="TextBox 79">
              <a:extLst>
                <a:ext uri="{FF2B5EF4-FFF2-40B4-BE49-F238E27FC236}">
                  <a16:creationId xmlns:a16="http://schemas.microsoft.com/office/drawing/2014/main" id="{FD512DA8-0AC1-6A5A-807F-A5E17916CE5E}"/>
                </a:ext>
              </a:extLst>
            </p:cNvPr>
            <p:cNvSpPr txBox="1"/>
            <p:nvPr/>
          </p:nvSpPr>
          <p:spPr>
            <a:xfrm>
              <a:off x="153424" y="1674546"/>
              <a:ext cx="1389404" cy="276999"/>
            </a:xfrm>
            <a:prstGeom prst="rect">
              <a:avLst/>
            </a:prstGeom>
            <a:noFill/>
          </p:spPr>
          <p:txBody>
            <a:bodyPr wrap="square" rtlCol="0">
              <a:spAutoFit/>
            </a:bodyPr>
            <a:lstStyle/>
            <a:p>
              <a:pPr algn="ctr"/>
              <a:r>
                <a:rPr lang="en-US" sz="1200" b="1" dirty="0"/>
                <a:t>COND_STATUS_CD</a:t>
              </a:r>
            </a:p>
          </p:txBody>
        </p:sp>
        <p:cxnSp>
          <p:nvCxnSpPr>
            <p:cNvPr id="81" name="Straight Connector 80">
              <a:extLst>
                <a:ext uri="{FF2B5EF4-FFF2-40B4-BE49-F238E27FC236}">
                  <a16:creationId xmlns:a16="http://schemas.microsoft.com/office/drawing/2014/main" id="{3BAB26D6-9788-0D95-1BBF-716A6DC144C1}"/>
                </a:ext>
              </a:extLst>
            </p:cNvPr>
            <p:cNvCxnSpPr>
              <a:cxnSpLocks/>
            </p:cNvCxnSpPr>
            <p:nvPr/>
          </p:nvCxnSpPr>
          <p:spPr>
            <a:xfrm>
              <a:off x="199625" y="170712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C3896522-8C59-13DD-0178-61408FEF532C}"/>
              </a:ext>
            </a:extLst>
          </p:cNvPr>
          <p:cNvGrpSpPr/>
          <p:nvPr/>
        </p:nvGrpSpPr>
        <p:grpSpPr>
          <a:xfrm>
            <a:off x="3170973" y="2182464"/>
            <a:ext cx="321431" cy="399546"/>
            <a:chOff x="1535967" y="909992"/>
            <a:chExt cx="330031" cy="623935"/>
          </a:xfrm>
        </p:grpSpPr>
        <p:cxnSp>
          <p:nvCxnSpPr>
            <p:cNvPr id="83" name="Straight Connector 82">
              <a:extLst>
                <a:ext uri="{FF2B5EF4-FFF2-40B4-BE49-F238E27FC236}">
                  <a16:creationId xmlns:a16="http://schemas.microsoft.com/office/drawing/2014/main" id="{1E92F860-F476-4ACE-C2ED-81C37C92BB57}"/>
                </a:ext>
              </a:extLst>
            </p:cNvPr>
            <p:cNvCxnSpPr>
              <a:cxnSpLocks/>
            </p:cNvCxnSpPr>
            <p:nvPr/>
          </p:nvCxnSpPr>
          <p:spPr>
            <a:xfrm flipH="1" flipV="1">
              <a:off x="1690519" y="152187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E05944B-6F04-E6CF-80E4-0591D84AF2F7}"/>
                </a:ext>
              </a:extLst>
            </p:cNvPr>
            <p:cNvCxnSpPr>
              <a:cxnSpLocks/>
            </p:cNvCxnSpPr>
            <p:nvPr/>
          </p:nvCxnSpPr>
          <p:spPr>
            <a:xfrm flipH="1" flipV="1">
              <a:off x="1697697" y="91013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3A3D2DB-EC25-B225-D7F6-661E37D77E37}"/>
                </a:ext>
              </a:extLst>
            </p:cNvPr>
            <p:cNvCxnSpPr>
              <a:cxnSpLocks/>
            </p:cNvCxnSpPr>
            <p:nvPr/>
          </p:nvCxnSpPr>
          <p:spPr>
            <a:xfrm flipH="1" flipV="1">
              <a:off x="1535967"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9C70985D-3140-3463-C285-7721418111B3}"/>
              </a:ext>
            </a:extLst>
          </p:cNvPr>
          <p:cNvGrpSpPr/>
          <p:nvPr/>
        </p:nvGrpSpPr>
        <p:grpSpPr>
          <a:xfrm flipH="1">
            <a:off x="4846513" y="1747237"/>
            <a:ext cx="343187" cy="820515"/>
            <a:chOff x="1532276" y="906912"/>
            <a:chExt cx="333722" cy="623795"/>
          </a:xfrm>
        </p:grpSpPr>
        <p:cxnSp>
          <p:nvCxnSpPr>
            <p:cNvPr id="87" name="Straight Connector 86">
              <a:extLst>
                <a:ext uri="{FF2B5EF4-FFF2-40B4-BE49-F238E27FC236}">
                  <a16:creationId xmlns:a16="http://schemas.microsoft.com/office/drawing/2014/main" id="{8AB9B24D-8D5D-D7D6-F6C2-C00C8CE823B7}"/>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552105F-4230-12B2-A010-A4D50A35182D}"/>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74C34A-B75A-A940-D26A-F72D5EBFC697}"/>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ACB283A-9017-C0FA-C5AE-EDB790B486C6}"/>
              </a:ext>
            </a:extLst>
          </p:cNvPr>
          <p:cNvGrpSpPr/>
          <p:nvPr/>
        </p:nvGrpSpPr>
        <p:grpSpPr>
          <a:xfrm flipH="1" flipV="1">
            <a:off x="4847129" y="2597688"/>
            <a:ext cx="360082" cy="1367880"/>
            <a:chOff x="1532276" y="906912"/>
            <a:chExt cx="333722" cy="623795"/>
          </a:xfrm>
        </p:grpSpPr>
        <p:cxnSp>
          <p:nvCxnSpPr>
            <p:cNvPr id="91" name="Straight Connector 90">
              <a:extLst>
                <a:ext uri="{FF2B5EF4-FFF2-40B4-BE49-F238E27FC236}">
                  <a16:creationId xmlns:a16="http://schemas.microsoft.com/office/drawing/2014/main" id="{A08AD907-2096-FB0A-82D4-78A522F4874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737D499-7BC6-A544-185B-040A1B130FA8}"/>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B0CE91-E597-E849-AA55-4F6844BBEEB9}"/>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227EBB5-FAFB-6462-E848-45B50ACF7855}"/>
              </a:ext>
            </a:extLst>
          </p:cNvPr>
          <p:cNvGrpSpPr/>
          <p:nvPr/>
        </p:nvGrpSpPr>
        <p:grpSpPr>
          <a:xfrm flipH="1">
            <a:off x="6542252" y="2397265"/>
            <a:ext cx="329720" cy="2887276"/>
            <a:chOff x="1553003" y="902892"/>
            <a:chExt cx="312995" cy="623795"/>
          </a:xfrm>
        </p:grpSpPr>
        <p:cxnSp>
          <p:nvCxnSpPr>
            <p:cNvPr id="95" name="Straight Connector 94">
              <a:extLst>
                <a:ext uri="{FF2B5EF4-FFF2-40B4-BE49-F238E27FC236}">
                  <a16:creationId xmlns:a16="http://schemas.microsoft.com/office/drawing/2014/main" id="{6662465D-6B1B-F0C8-F05A-7C6623712E0F}"/>
                </a:ext>
              </a:extLst>
            </p:cNvPr>
            <p:cNvCxnSpPr>
              <a:cxnSpLocks/>
            </p:cNvCxnSpPr>
            <p:nvPr/>
          </p:nvCxnSpPr>
          <p:spPr>
            <a:xfrm flipH="1" flipV="1">
              <a:off x="1690520" y="1523824"/>
              <a:ext cx="175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6A51732-E7EE-BF76-B668-767FD42FCC7F}"/>
                </a:ext>
              </a:extLst>
            </p:cNvPr>
            <p:cNvCxnSpPr>
              <a:cxnSpLocks/>
            </p:cNvCxnSpPr>
            <p:nvPr/>
          </p:nvCxnSpPr>
          <p:spPr>
            <a:xfrm flipH="1" flipV="1">
              <a:off x="1697697" y="902892"/>
              <a:ext cx="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5DD0134-8AEC-4048-FD83-74035E5D286B}"/>
                </a:ext>
              </a:extLst>
            </p:cNvPr>
            <p:cNvCxnSpPr>
              <a:cxnSpLocks/>
            </p:cNvCxnSpPr>
            <p:nvPr/>
          </p:nvCxnSpPr>
          <p:spPr>
            <a:xfrm flipH="1">
              <a:off x="1553003" y="904450"/>
              <a:ext cx="156737"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A1B56DB5-2736-7FF7-14EE-0CD09FDBA485}"/>
              </a:ext>
            </a:extLst>
          </p:cNvPr>
          <p:cNvCxnSpPr>
            <a:cxnSpLocks/>
          </p:cNvCxnSpPr>
          <p:nvPr/>
        </p:nvCxnSpPr>
        <p:spPr>
          <a:xfrm flipV="1">
            <a:off x="6532005" y="2868913"/>
            <a:ext cx="124580" cy="22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A8D929-97CD-8747-3F2C-939781D45C86}"/>
              </a:ext>
            </a:extLst>
          </p:cNvPr>
          <p:cNvCxnSpPr>
            <a:cxnSpLocks/>
          </p:cNvCxnSpPr>
          <p:nvPr/>
        </p:nvCxnSpPr>
        <p:spPr>
          <a:xfrm flipV="1">
            <a:off x="6646593" y="2281718"/>
            <a:ext cx="2627" cy="5987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EA2244-D9FF-EFC8-6044-5086242196D5}"/>
              </a:ext>
            </a:extLst>
          </p:cNvPr>
          <p:cNvCxnSpPr>
            <a:cxnSpLocks/>
          </p:cNvCxnSpPr>
          <p:nvPr/>
        </p:nvCxnSpPr>
        <p:spPr>
          <a:xfrm>
            <a:off x="6634679" y="2283289"/>
            <a:ext cx="237293" cy="5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89E48D2A-9358-FAFB-5ECA-9E3478C2E16E}"/>
              </a:ext>
            </a:extLst>
          </p:cNvPr>
          <p:cNvSpPr/>
          <p:nvPr/>
        </p:nvSpPr>
        <p:spPr>
          <a:xfrm>
            <a:off x="1521658" y="860772"/>
            <a:ext cx="6988247" cy="4971595"/>
          </a:xfrm>
          <a:prstGeom prst="rect">
            <a:avLst/>
          </a:prstGeom>
          <a:solidFill>
            <a:srgbClr val="FFFFFF">
              <a:alpha val="8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A2D121E3-2D3B-5F99-B26D-5834D104E77E}"/>
              </a:ext>
            </a:extLst>
          </p:cNvPr>
          <p:cNvGrpSpPr/>
          <p:nvPr/>
        </p:nvGrpSpPr>
        <p:grpSpPr>
          <a:xfrm>
            <a:off x="5208257" y="3381375"/>
            <a:ext cx="1332314" cy="2247619"/>
            <a:chOff x="3539124" y="2603729"/>
            <a:chExt cx="1332314" cy="2247619"/>
          </a:xfrm>
        </p:grpSpPr>
        <p:sp>
          <p:nvSpPr>
            <p:cNvPr id="36" name="Rectangle 35">
              <a:extLst>
                <a:ext uri="{FF2B5EF4-FFF2-40B4-BE49-F238E27FC236}">
                  <a16:creationId xmlns:a16="http://schemas.microsoft.com/office/drawing/2014/main" id="{93F2AE9B-6B4C-1E06-1C22-DFC8C98014F1}"/>
                </a:ext>
              </a:extLst>
            </p:cNvPr>
            <p:cNvSpPr/>
            <p:nvPr/>
          </p:nvSpPr>
          <p:spPr>
            <a:xfrm>
              <a:off x="3552646" y="2617626"/>
              <a:ext cx="1305215" cy="22026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14601A98-3CD2-63B4-EF24-840E35F5CB6E}"/>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7C9840-F516-C87C-F5E7-587E72A0C58C}"/>
                </a:ext>
              </a:extLst>
            </p:cNvPr>
            <p:cNvCxnSpPr>
              <a:cxnSpLocks/>
            </p:cNvCxnSpPr>
            <p:nvPr/>
          </p:nvCxnSpPr>
          <p:spPr>
            <a:xfrm>
              <a:off x="3566223"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7D2F080-27F2-25D3-6BC2-0136F600B77F}"/>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795EA0-4A5C-A058-9411-29E6F3A2FCE7}"/>
                </a:ext>
              </a:extLst>
            </p:cNvPr>
            <p:cNvCxnSpPr>
              <a:cxnSpLocks/>
            </p:cNvCxnSpPr>
            <p:nvPr/>
          </p:nvCxnSpPr>
          <p:spPr>
            <a:xfrm>
              <a:off x="3539124"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33252-6C32-A0A2-BE17-1093E6F0FF8E}"/>
                </a:ext>
              </a:extLst>
            </p:cNvPr>
            <p:cNvCxnSpPr>
              <a:cxnSpLocks/>
            </p:cNvCxnSpPr>
            <p:nvPr/>
          </p:nvCxnSpPr>
          <p:spPr>
            <a:xfrm>
              <a:off x="3566223"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242C48-5D66-CE20-1DFB-5F0A481C4C77}"/>
                </a:ext>
              </a:extLst>
            </p:cNvPr>
            <p:cNvSpPr txBox="1"/>
            <p:nvPr/>
          </p:nvSpPr>
          <p:spPr>
            <a:xfrm>
              <a:off x="3719416" y="2603729"/>
              <a:ext cx="971673" cy="307777"/>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a:t>
              </a:r>
            </a:p>
          </p:txBody>
        </p:sp>
        <p:sp>
          <p:nvSpPr>
            <p:cNvPr id="43" name="TextBox 42">
              <a:extLst>
                <a:ext uri="{FF2B5EF4-FFF2-40B4-BE49-F238E27FC236}">
                  <a16:creationId xmlns:a16="http://schemas.microsoft.com/office/drawing/2014/main" id="{35DF854B-0BCC-6034-2FF3-8326B9127C84}"/>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CN</a:t>
              </a:r>
            </a:p>
          </p:txBody>
        </p:sp>
        <p:sp>
          <p:nvSpPr>
            <p:cNvPr id="44" name="TextBox 43">
              <a:extLst>
                <a:ext uri="{FF2B5EF4-FFF2-40B4-BE49-F238E27FC236}">
                  <a16:creationId xmlns:a16="http://schemas.microsoft.com/office/drawing/2014/main" id="{55556063-B687-386D-5A9F-7164763D2EA5}"/>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45" name="TextBox 44">
              <a:extLst>
                <a:ext uri="{FF2B5EF4-FFF2-40B4-BE49-F238E27FC236}">
                  <a16:creationId xmlns:a16="http://schemas.microsoft.com/office/drawing/2014/main" id="{D0590DC4-2C4B-E44C-5B75-F13B2601B2C6}"/>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INVYR</a:t>
              </a:r>
            </a:p>
          </p:txBody>
        </p:sp>
        <p:sp>
          <p:nvSpPr>
            <p:cNvPr id="46" name="TextBox 45">
              <a:extLst>
                <a:ext uri="{FF2B5EF4-FFF2-40B4-BE49-F238E27FC236}">
                  <a16:creationId xmlns:a16="http://schemas.microsoft.com/office/drawing/2014/main" id="{3569E9F0-54D4-9A4C-A710-FC8AFBFDA25B}"/>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t>SUBP</a:t>
              </a:r>
            </a:p>
          </p:txBody>
        </p:sp>
        <p:sp>
          <p:nvSpPr>
            <p:cNvPr id="47" name="TextBox 46">
              <a:extLst>
                <a:ext uri="{FF2B5EF4-FFF2-40B4-BE49-F238E27FC236}">
                  <a16:creationId xmlns:a16="http://schemas.microsoft.com/office/drawing/2014/main" id="{6F1A8124-A22E-2489-7250-A9F777A44BE6}"/>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t>PLOT</a:t>
              </a:r>
            </a:p>
          </p:txBody>
        </p:sp>
        <p:cxnSp>
          <p:nvCxnSpPr>
            <p:cNvPr id="48" name="Straight Connector 47">
              <a:extLst>
                <a:ext uri="{FF2B5EF4-FFF2-40B4-BE49-F238E27FC236}">
                  <a16:creationId xmlns:a16="http://schemas.microsoft.com/office/drawing/2014/main" id="{A5AAF9FA-4997-5681-6769-022BFC77AAC0}"/>
                </a:ext>
              </a:extLst>
            </p:cNvPr>
            <p:cNvCxnSpPr>
              <a:cxnSpLocks/>
            </p:cNvCxnSpPr>
            <p:nvPr/>
          </p:nvCxnSpPr>
          <p:spPr>
            <a:xfrm>
              <a:off x="3566223" y="3949131"/>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E5BA8DB-0CB9-A66B-8EE1-8ACC0995F32C}"/>
                </a:ext>
              </a:extLst>
            </p:cNvPr>
            <p:cNvSpPr txBox="1"/>
            <p:nvPr/>
          </p:nvSpPr>
          <p:spPr>
            <a:xfrm>
              <a:off x="3702671" y="3920589"/>
              <a:ext cx="986045" cy="276999"/>
            </a:xfrm>
            <a:prstGeom prst="rect">
              <a:avLst/>
            </a:prstGeom>
            <a:noFill/>
          </p:spPr>
          <p:txBody>
            <a:bodyPr wrap="square" rtlCol="0">
              <a:spAutoFit/>
            </a:bodyPr>
            <a:lstStyle/>
            <a:p>
              <a:pPr algn="ctr"/>
              <a:r>
                <a:rPr lang="en-US" sz="1200" b="1" dirty="0"/>
                <a:t>TREE</a:t>
              </a:r>
            </a:p>
          </p:txBody>
        </p:sp>
        <p:cxnSp>
          <p:nvCxnSpPr>
            <p:cNvPr id="50" name="Straight Connector 49">
              <a:extLst>
                <a:ext uri="{FF2B5EF4-FFF2-40B4-BE49-F238E27FC236}">
                  <a16:creationId xmlns:a16="http://schemas.microsoft.com/office/drawing/2014/main" id="{1604576B-F814-ED47-F0AB-08A98984460C}"/>
                </a:ext>
              </a:extLst>
            </p:cNvPr>
            <p:cNvCxnSpPr>
              <a:cxnSpLocks/>
            </p:cNvCxnSpPr>
            <p:nvPr/>
          </p:nvCxnSpPr>
          <p:spPr>
            <a:xfrm>
              <a:off x="3563525" y="4171105"/>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D0B2EF-CEF4-199C-7D27-3533A4454836}"/>
                </a:ext>
              </a:extLst>
            </p:cNvPr>
            <p:cNvSpPr txBox="1"/>
            <p:nvPr/>
          </p:nvSpPr>
          <p:spPr>
            <a:xfrm>
              <a:off x="3725922" y="4146170"/>
              <a:ext cx="986045" cy="276999"/>
            </a:xfrm>
            <a:prstGeom prst="rect">
              <a:avLst/>
            </a:prstGeom>
            <a:noFill/>
          </p:spPr>
          <p:txBody>
            <a:bodyPr wrap="square" rtlCol="0">
              <a:spAutoFit/>
            </a:bodyPr>
            <a:lstStyle/>
            <a:p>
              <a:pPr algn="ctr"/>
              <a:r>
                <a:rPr lang="en-US" sz="1200" b="1" dirty="0"/>
                <a:t>STATUSCD</a:t>
              </a:r>
            </a:p>
          </p:txBody>
        </p:sp>
        <p:cxnSp>
          <p:nvCxnSpPr>
            <p:cNvPr id="52" name="Straight Connector 51">
              <a:extLst>
                <a:ext uri="{FF2B5EF4-FFF2-40B4-BE49-F238E27FC236}">
                  <a16:creationId xmlns:a16="http://schemas.microsoft.com/office/drawing/2014/main" id="{DA8862EA-4290-C27C-F76A-F4EAA31E4FD4}"/>
                </a:ext>
              </a:extLst>
            </p:cNvPr>
            <p:cNvCxnSpPr>
              <a:cxnSpLocks/>
            </p:cNvCxnSpPr>
            <p:nvPr/>
          </p:nvCxnSpPr>
          <p:spPr>
            <a:xfrm>
              <a:off x="3539124" y="4389766"/>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113539-67CA-3065-19DB-4C006D5FFCA5}"/>
                </a:ext>
              </a:extLst>
            </p:cNvPr>
            <p:cNvSpPr txBox="1"/>
            <p:nvPr/>
          </p:nvSpPr>
          <p:spPr>
            <a:xfrm>
              <a:off x="3729832" y="4364865"/>
              <a:ext cx="986045" cy="276999"/>
            </a:xfrm>
            <a:prstGeom prst="rect">
              <a:avLst/>
            </a:prstGeom>
            <a:noFill/>
          </p:spPr>
          <p:txBody>
            <a:bodyPr wrap="square" rtlCol="0">
              <a:spAutoFit/>
            </a:bodyPr>
            <a:lstStyle/>
            <a:p>
              <a:pPr algn="ctr"/>
              <a:r>
                <a:rPr lang="en-US" sz="1200" b="1" dirty="0"/>
                <a:t>SPCD</a:t>
              </a:r>
            </a:p>
          </p:txBody>
        </p:sp>
        <p:cxnSp>
          <p:nvCxnSpPr>
            <p:cNvPr id="54" name="Straight Connector 53">
              <a:extLst>
                <a:ext uri="{FF2B5EF4-FFF2-40B4-BE49-F238E27FC236}">
                  <a16:creationId xmlns:a16="http://schemas.microsoft.com/office/drawing/2014/main" id="{311F6C83-9660-2E1C-5627-019513AA27D6}"/>
                </a:ext>
              </a:extLst>
            </p:cNvPr>
            <p:cNvCxnSpPr>
              <a:cxnSpLocks/>
            </p:cNvCxnSpPr>
            <p:nvPr/>
          </p:nvCxnSpPr>
          <p:spPr>
            <a:xfrm>
              <a:off x="3539124" y="4605113"/>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6E7C6D-00A9-BF8C-BE12-E4899315F6D7}"/>
                </a:ext>
              </a:extLst>
            </p:cNvPr>
            <p:cNvSpPr txBox="1"/>
            <p:nvPr/>
          </p:nvSpPr>
          <p:spPr>
            <a:xfrm>
              <a:off x="3723061" y="4574349"/>
              <a:ext cx="986045" cy="276999"/>
            </a:xfrm>
            <a:prstGeom prst="rect">
              <a:avLst/>
            </a:prstGeom>
            <a:noFill/>
          </p:spPr>
          <p:txBody>
            <a:bodyPr wrap="square" rtlCol="0">
              <a:spAutoFit/>
            </a:bodyPr>
            <a:lstStyle/>
            <a:p>
              <a:pPr algn="ctr"/>
              <a:r>
                <a:rPr lang="en-US" sz="1200" b="1" dirty="0"/>
                <a:t>DIA</a:t>
              </a:r>
            </a:p>
          </p:txBody>
        </p:sp>
      </p:grpSp>
      <p:grpSp>
        <p:nvGrpSpPr>
          <p:cNvPr id="102" name="Group 101">
            <a:extLst>
              <a:ext uri="{FF2B5EF4-FFF2-40B4-BE49-F238E27FC236}">
                <a16:creationId xmlns:a16="http://schemas.microsoft.com/office/drawing/2014/main" id="{4B0C744C-7E6D-9DED-A6CE-6303F94844D7}"/>
              </a:ext>
            </a:extLst>
          </p:cNvPr>
          <p:cNvGrpSpPr/>
          <p:nvPr/>
        </p:nvGrpSpPr>
        <p:grpSpPr>
          <a:xfrm flipH="1" flipV="1">
            <a:off x="6564702" y="3790565"/>
            <a:ext cx="690237" cy="163094"/>
            <a:chOff x="1532276" y="906912"/>
            <a:chExt cx="333722" cy="623795"/>
          </a:xfrm>
        </p:grpSpPr>
        <p:cxnSp>
          <p:nvCxnSpPr>
            <p:cNvPr id="104" name="Straight Connector 103">
              <a:extLst>
                <a:ext uri="{FF2B5EF4-FFF2-40B4-BE49-F238E27FC236}">
                  <a16:creationId xmlns:a16="http://schemas.microsoft.com/office/drawing/2014/main" id="{49660E2E-3FE6-372A-BA61-C68DAD7416BB}"/>
                </a:ext>
              </a:extLst>
            </p:cNvPr>
            <p:cNvCxnSpPr>
              <a:cxnSpLocks/>
            </p:cNvCxnSpPr>
            <p:nvPr/>
          </p:nvCxnSpPr>
          <p:spPr>
            <a:xfrm flipH="1" flipV="1">
              <a:off x="1690519" y="1523483"/>
              <a:ext cx="175479" cy="23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C06AAA4-F067-98DF-19F2-737F62062BBF}"/>
                </a:ext>
              </a:extLst>
            </p:cNvPr>
            <p:cNvCxnSpPr>
              <a:cxnSpLocks/>
            </p:cNvCxnSpPr>
            <p:nvPr/>
          </p:nvCxnSpPr>
          <p:spPr>
            <a:xfrm flipH="1" flipV="1">
              <a:off x="1697697" y="906912"/>
              <a:ext cx="3700" cy="623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BA61F4-EFF3-0A15-EFCE-630A99F9C424}"/>
                </a:ext>
              </a:extLst>
            </p:cNvPr>
            <p:cNvCxnSpPr>
              <a:cxnSpLocks/>
            </p:cNvCxnSpPr>
            <p:nvPr/>
          </p:nvCxnSpPr>
          <p:spPr>
            <a:xfrm flipH="1" flipV="1">
              <a:off x="1532276" y="909992"/>
              <a:ext cx="175479" cy="23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5F956DC1-742C-029F-885A-82F09B7106BC}"/>
              </a:ext>
            </a:extLst>
          </p:cNvPr>
          <p:cNvGrpSpPr/>
          <p:nvPr/>
        </p:nvGrpSpPr>
        <p:grpSpPr>
          <a:xfrm>
            <a:off x="7334005" y="3584748"/>
            <a:ext cx="3309228" cy="1381718"/>
            <a:chOff x="3546866" y="2603729"/>
            <a:chExt cx="1316830" cy="1381718"/>
          </a:xfrm>
        </p:grpSpPr>
        <p:sp>
          <p:nvSpPr>
            <p:cNvPr id="108" name="Rectangle 107">
              <a:extLst>
                <a:ext uri="{FF2B5EF4-FFF2-40B4-BE49-F238E27FC236}">
                  <a16:creationId xmlns:a16="http://schemas.microsoft.com/office/drawing/2014/main" id="{821A6283-5A91-0684-29ED-7242ED57E596}"/>
                </a:ext>
              </a:extLst>
            </p:cNvPr>
            <p:cNvSpPr/>
            <p:nvPr/>
          </p:nvSpPr>
          <p:spPr>
            <a:xfrm>
              <a:off x="3552646" y="2617626"/>
              <a:ext cx="1305215" cy="134700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9" name="Straight Connector 108">
              <a:extLst>
                <a:ext uri="{FF2B5EF4-FFF2-40B4-BE49-F238E27FC236}">
                  <a16:creationId xmlns:a16="http://schemas.microsoft.com/office/drawing/2014/main" id="{7B0F067F-037C-0B9F-960D-36B0C96283B8}"/>
                </a:ext>
              </a:extLst>
            </p:cNvPr>
            <p:cNvCxnSpPr>
              <a:cxnSpLocks/>
            </p:cNvCxnSpPr>
            <p:nvPr/>
          </p:nvCxnSpPr>
          <p:spPr>
            <a:xfrm>
              <a:off x="3552646" y="2871635"/>
              <a:ext cx="130521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C793B51-A3FE-7B6A-6CFB-01F7EDC14276}"/>
                </a:ext>
              </a:extLst>
            </p:cNvPr>
            <p:cNvCxnSpPr>
              <a:cxnSpLocks/>
            </p:cNvCxnSpPr>
            <p:nvPr/>
          </p:nvCxnSpPr>
          <p:spPr>
            <a:xfrm>
              <a:off x="3558481" y="309127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F0277-0B23-9878-3C6E-D4E927453759}"/>
                </a:ext>
              </a:extLst>
            </p:cNvPr>
            <p:cNvCxnSpPr>
              <a:cxnSpLocks/>
            </p:cNvCxnSpPr>
            <p:nvPr/>
          </p:nvCxnSpPr>
          <p:spPr>
            <a:xfrm>
              <a:off x="3552646" y="3312758"/>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010AC6-274D-D0B2-C7CB-27EF7F27C1A4}"/>
                </a:ext>
              </a:extLst>
            </p:cNvPr>
            <p:cNvCxnSpPr>
              <a:cxnSpLocks/>
            </p:cNvCxnSpPr>
            <p:nvPr/>
          </p:nvCxnSpPr>
          <p:spPr>
            <a:xfrm>
              <a:off x="3546866" y="3528374"/>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72313A3-E795-11EF-2761-09CBABBEA82F}"/>
                </a:ext>
              </a:extLst>
            </p:cNvPr>
            <p:cNvCxnSpPr>
              <a:cxnSpLocks/>
            </p:cNvCxnSpPr>
            <p:nvPr/>
          </p:nvCxnSpPr>
          <p:spPr>
            <a:xfrm>
              <a:off x="3554610" y="3742342"/>
              <a:ext cx="130521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89A8912-754C-C29B-B5EF-E73FCA084694}"/>
                </a:ext>
              </a:extLst>
            </p:cNvPr>
            <p:cNvSpPr txBox="1"/>
            <p:nvPr/>
          </p:nvSpPr>
          <p:spPr>
            <a:xfrm>
              <a:off x="3719416" y="2603729"/>
              <a:ext cx="971673" cy="738664"/>
            </a:xfrm>
            <a:prstGeom prst="rect">
              <a:avLst/>
            </a:prstGeom>
            <a:noFill/>
            <a:ln>
              <a:noFill/>
            </a:ln>
          </p:spPr>
          <p:txBody>
            <a:bodyPr wrap="square" rtlCol="0">
              <a:spAutoFit/>
            </a:bodyPr>
            <a:lstStyle/>
            <a:p>
              <a:pPr algn="ctr"/>
              <a:r>
                <a:rPr lang="en-US" sz="1400" b="1" dirty="0">
                  <a:solidFill>
                    <a:schemeClr val="accent6"/>
                  </a:solidFill>
                  <a:latin typeface="Posterama" panose="020B0504020200020000" pitchFamily="34" charset="0"/>
                  <a:cs typeface="Posterama" panose="020B0504020200020000" pitchFamily="34" charset="0"/>
                </a:rPr>
                <a:t>TREE_GRM_COMPONENT</a:t>
              </a:r>
            </a:p>
          </p:txBody>
        </p:sp>
        <p:sp>
          <p:nvSpPr>
            <p:cNvPr id="115" name="TextBox 114">
              <a:extLst>
                <a:ext uri="{FF2B5EF4-FFF2-40B4-BE49-F238E27FC236}">
                  <a16:creationId xmlns:a16="http://schemas.microsoft.com/office/drawing/2014/main" id="{7CC18209-7BAF-FF98-49AF-91B2CC98C94A}"/>
                </a:ext>
              </a:extLst>
            </p:cNvPr>
            <p:cNvSpPr txBox="1"/>
            <p:nvPr/>
          </p:nvSpPr>
          <p:spPr>
            <a:xfrm>
              <a:off x="3993217" y="2847043"/>
              <a:ext cx="424070" cy="276999"/>
            </a:xfrm>
            <a:prstGeom prst="rect">
              <a:avLst/>
            </a:prstGeom>
            <a:noFill/>
          </p:spPr>
          <p:txBody>
            <a:bodyPr wrap="square" rtlCol="0">
              <a:spAutoFit/>
            </a:bodyPr>
            <a:lstStyle/>
            <a:p>
              <a:pPr algn="ctr"/>
              <a:r>
                <a:rPr lang="en-US" sz="1200" b="1" dirty="0"/>
                <a:t>TRE_CN</a:t>
              </a:r>
            </a:p>
          </p:txBody>
        </p:sp>
        <p:sp>
          <p:nvSpPr>
            <p:cNvPr id="116" name="TextBox 115">
              <a:extLst>
                <a:ext uri="{FF2B5EF4-FFF2-40B4-BE49-F238E27FC236}">
                  <a16:creationId xmlns:a16="http://schemas.microsoft.com/office/drawing/2014/main" id="{2113287E-8FDA-8B67-3927-5C870899DBBE}"/>
                </a:ext>
              </a:extLst>
            </p:cNvPr>
            <p:cNvSpPr txBox="1"/>
            <p:nvPr/>
          </p:nvSpPr>
          <p:spPr>
            <a:xfrm>
              <a:off x="3710747" y="3056536"/>
              <a:ext cx="986045" cy="276999"/>
            </a:xfrm>
            <a:prstGeom prst="rect">
              <a:avLst/>
            </a:prstGeom>
            <a:noFill/>
          </p:spPr>
          <p:txBody>
            <a:bodyPr wrap="square" rtlCol="0">
              <a:spAutoFit/>
            </a:bodyPr>
            <a:lstStyle/>
            <a:p>
              <a:pPr algn="ctr"/>
              <a:r>
                <a:rPr lang="en-US" sz="1200" b="1" dirty="0"/>
                <a:t>PLT_CN</a:t>
              </a:r>
            </a:p>
          </p:txBody>
        </p:sp>
        <p:sp>
          <p:nvSpPr>
            <p:cNvPr id="117" name="TextBox 116">
              <a:extLst>
                <a:ext uri="{FF2B5EF4-FFF2-40B4-BE49-F238E27FC236}">
                  <a16:creationId xmlns:a16="http://schemas.microsoft.com/office/drawing/2014/main" id="{77A6B32D-0846-084D-7541-4B8AB731A0B4}"/>
                </a:ext>
              </a:extLst>
            </p:cNvPr>
            <p:cNvSpPr txBox="1"/>
            <p:nvPr/>
          </p:nvSpPr>
          <p:spPr>
            <a:xfrm>
              <a:off x="3710747" y="3285143"/>
              <a:ext cx="986045" cy="276999"/>
            </a:xfrm>
            <a:prstGeom prst="rect">
              <a:avLst/>
            </a:prstGeom>
            <a:noFill/>
          </p:spPr>
          <p:txBody>
            <a:bodyPr wrap="square" rtlCol="0">
              <a:spAutoFit/>
            </a:bodyPr>
            <a:lstStyle/>
            <a:p>
              <a:pPr algn="ctr"/>
              <a:r>
                <a:rPr lang="en-US" sz="1200" b="1" dirty="0"/>
                <a:t>STEM_COMPONENT</a:t>
              </a:r>
            </a:p>
          </p:txBody>
        </p:sp>
        <p:sp>
          <p:nvSpPr>
            <p:cNvPr id="118" name="TextBox 117">
              <a:extLst>
                <a:ext uri="{FF2B5EF4-FFF2-40B4-BE49-F238E27FC236}">
                  <a16:creationId xmlns:a16="http://schemas.microsoft.com/office/drawing/2014/main" id="{A07C43B2-5197-97C6-E198-26B656F9334C}"/>
                </a:ext>
              </a:extLst>
            </p:cNvPr>
            <p:cNvSpPr txBox="1"/>
            <p:nvPr/>
          </p:nvSpPr>
          <p:spPr>
            <a:xfrm>
              <a:off x="3719133" y="3505457"/>
              <a:ext cx="986045" cy="276999"/>
            </a:xfrm>
            <a:prstGeom prst="rect">
              <a:avLst/>
            </a:prstGeom>
            <a:noFill/>
          </p:spPr>
          <p:txBody>
            <a:bodyPr wrap="square" rtlCol="0">
              <a:spAutoFit/>
            </a:bodyPr>
            <a:lstStyle/>
            <a:p>
              <a:pPr algn="ctr"/>
              <a:r>
                <a:rPr lang="en-US" sz="1200" b="1" dirty="0">
                  <a:solidFill>
                    <a:schemeClr val="bg1">
                      <a:lumMod val="75000"/>
                    </a:schemeClr>
                  </a:solidFill>
                </a:rPr>
                <a:t>SUBP_COMPONENT_AL_FOREST</a:t>
              </a:r>
            </a:p>
          </p:txBody>
        </p:sp>
        <p:sp>
          <p:nvSpPr>
            <p:cNvPr id="119" name="TextBox 118">
              <a:extLst>
                <a:ext uri="{FF2B5EF4-FFF2-40B4-BE49-F238E27FC236}">
                  <a16:creationId xmlns:a16="http://schemas.microsoft.com/office/drawing/2014/main" id="{F7E38959-0475-7297-A518-7EF4BAC12E90}"/>
                </a:ext>
              </a:extLst>
            </p:cNvPr>
            <p:cNvSpPr txBox="1"/>
            <p:nvPr/>
          </p:nvSpPr>
          <p:spPr>
            <a:xfrm>
              <a:off x="3714215" y="3708448"/>
              <a:ext cx="986045" cy="276999"/>
            </a:xfrm>
            <a:prstGeom prst="rect">
              <a:avLst/>
            </a:prstGeom>
            <a:noFill/>
          </p:spPr>
          <p:txBody>
            <a:bodyPr wrap="square" rtlCol="0">
              <a:spAutoFit/>
            </a:bodyPr>
            <a:lstStyle/>
            <a:p>
              <a:pPr algn="ctr"/>
              <a:r>
                <a:rPr lang="en-US" sz="1200" b="1" dirty="0">
                  <a:solidFill>
                    <a:schemeClr val="bg1">
                      <a:lumMod val="75000"/>
                    </a:schemeClr>
                  </a:solidFill>
                </a:rPr>
                <a:t>SUBP_TPA[*]_AL_FOREST</a:t>
              </a:r>
            </a:p>
          </p:txBody>
        </p:sp>
      </p:grpSp>
      <p:sp>
        <p:nvSpPr>
          <p:cNvPr id="128" name="Oval 127">
            <a:extLst>
              <a:ext uri="{FF2B5EF4-FFF2-40B4-BE49-F238E27FC236}">
                <a16:creationId xmlns:a16="http://schemas.microsoft.com/office/drawing/2014/main" id="{F7ECD92A-2965-7174-09FE-EB6CDB7B5641}"/>
              </a:ext>
            </a:extLst>
          </p:cNvPr>
          <p:cNvSpPr/>
          <p:nvPr/>
        </p:nvSpPr>
        <p:spPr>
          <a:xfrm>
            <a:off x="8056748" y="4257516"/>
            <a:ext cx="1836282" cy="290789"/>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917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5A1B72-23A4-0A3B-739D-833F1BF70568}"/>
              </a:ext>
            </a:extLst>
          </p:cNvPr>
          <p:cNvGrpSpPr/>
          <p:nvPr/>
        </p:nvGrpSpPr>
        <p:grpSpPr>
          <a:xfrm>
            <a:off x="0" y="229699"/>
            <a:ext cx="8083897" cy="894303"/>
            <a:chOff x="1" y="246465"/>
            <a:chExt cx="8083897" cy="894303"/>
          </a:xfrm>
        </p:grpSpPr>
        <p:grpSp>
          <p:nvGrpSpPr>
            <p:cNvPr id="4" name="Group 3">
              <a:extLst>
                <a:ext uri="{FF2B5EF4-FFF2-40B4-BE49-F238E27FC236}">
                  <a16:creationId xmlns:a16="http://schemas.microsoft.com/office/drawing/2014/main" id="{067F75AC-4EA2-5510-B2E0-DB0DA1E6C857}"/>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9024A693-DE9C-2171-D794-CD295BA52E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D30BB49-3A8D-3D56-DAB7-E05DF1583CAC}"/>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E48374E-969E-8F14-89D1-1AC020C64CD0}"/>
                </a:ext>
              </a:extLst>
            </p:cNvPr>
            <p:cNvSpPr txBox="1"/>
            <p:nvPr/>
          </p:nvSpPr>
          <p:spPr>
            <a:xfrm>
              <a:off x="296645" y="322737"/>
              <a:ext cx="7415597" cy="646331"/>
            </a:xfrm>
            <a:prstGeom prst="rect">
              <a:avLst/>
            </a:prstGeom>
            <a:noFill/>
          </p:spPr>
          <p:txBody>
            <a:bodyPr wrap="square" rtlCol="0" anchor="ctr">
              <a:spAutoFit/>
            </a:bodyPr>
            <a:lstStyle/>
            <a:p>
              <a:r>
                <a:rPr lang="en-US" sz="2500" b="1" dirty="0">
                  <a:solidFill>
                    <a:schemeClr val="bg1"/>
                  </a:solidFill>
                  <a:latin typeface="Posterama" panose="020B0504020200020000" pitchFamily="34" charset="0"/>
                  <a:cs typeface="Posterama" panose="020B0504020200020000" pitchFamily="34" charset="0"/>
                </a:rPr>
                <a:t>How do we </a:t>
              </a:r>
              <a:r>
                <a:rPr lang="en-US" sz="3600" b="1" dirty="0">
                  <a:solidFill>
                    <a:schemeClr val="bg1"/>
                  </a:solidFill>
                  <a:latin typeface="Posterama" panose="020B0504020200020000" pitchFamily="34" charset="0"/>
                  <a:cs typeface="Posterama" panose="020B0504020200020000" pitchFamily="34" charset="0"/>
                </a:rPr>
                <a:t>use</a:t>
              </a:r>
              <a:r>
                <a:rPr lang="en-US" sz="2500" b="1" dirty="0">
                  <a:solidFill>
                    <a:schemeClr val="bg1"/>
                  </a:solidFill>
                  <a:latin typeface="Posterama" panose="020B0504020200020000" pitchFamily="34" charset="0"/>
                  <a:cs typeface="Posterama" panose="020B0504020200020000" pitchFamily="34" charset="0"/>
                </a:rPr>
                <a:t> these change components?</a:t>
              </a:r>
            </a:p>
          </p:txBody>
        </p:sp>
      </p:grpSp>
      <p:pic>
        <p:nvPicPr>
          <p:cNvPr id="9" name="Picture 8">
            <a:extLst>
              <a:ext uri="{FF2B5EF4-FFF2-40B4-BE49-F238E27FC236}">
                <a16:creationId xmlns:a16="http://schemas.microsoft.com/office/drawing/2014/main" id="{D3F4030A-51D8-53AA-D7DD-515EB91BEE2D}"/>
              </a:ext>
            </a:extLst>
          </p:cNvPr>
          <p:cNvPicPr>
            <a:picLocks noChangeAspect="1"/>
          </p:cNvPicPr>
          <p:nvPr/>
        </p:nvPicPr>
        <p:blipFill>
          <a:blip r:embed="rId2"/>
          <a:stretch>
            <a:fillRect/>
          </a:stretch>
        </p:blipFill>
        <p:spPr>
          <a:xfrm>
            <a:off x="5460116" y="2384679"/>
            <a:ext cx="6547400" cy="2233391"/>
          </a:xfrm>
          <a:prstGeom prst="rect">
            <a:avLst/>
          </a:prstGeom>
          <a:ln>
            <a:solidFill>
              <a:schemeClr val="tx1"/>
            </a:solidFill>
          </a:ln>
        </p:spPr>
      </p:pic>
      <p:pic>
        <p:nvPicPr>
          <p:cNvPr id="11" name="Picture 10">
            <a:extLst>
              <a:ext uri="{FF2B5EF4-FFF2-40B4-BE49-F238E27FC236}">
                <a16:creationId xmlns:a16="http://schemas.microsoft.com/office/drawing/2014/main" id="{075B5694-D04E-615C-061E-F801AD7DF6B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0116" y="4881050"/>
            <a:ext cx="6547400" cy="1747251"/>
          </a:xfrm>
          <a:prstGeom prst="rect">
            <a:avLst/>
          </a:prstGeom>
          <a:ln>
            <a:solidFill>
              <a:schemeClr val="tx1"/>
            </a:solidFill>
          </a:ln>
        </p:spPr>
      </p:pic>
      <p:sp>
        <p:nvSpPr>
          <p:cNvPr id="12" name="TextBox 11">
            <a:extLst>
              <a:ext uri="{FF2B5EF4-FFF2-40B4-BE49-F238E27FC236}">
                <a16:creationId xmlns:a16="http://schemas.microsoft.com/office/drawing/2014/main" id="{AD80278D-1C7A-5CF4-9281-651A39F9C9E9}"/>
              </a:ext>
            </a:extLst>
          </p:cNvPr>
          <p:cNvSpPr txBox="1"/>
          <p:nvPr/>
        </p:nvSpPr>
        <p:spPr>
          <a:xfrm>
            <a:off x="733927" y="1632791"/>
            <a:ext cx="8193505" cy="1815882"/>
          </a:xfrm>
          <a:prstGeom prst="rect">
            <a:avLst/>
          </a:prstGeom>
          <a:noFill/>
        </p:spPr>
        <p:txBody>
          <a:bodyPr wrap="square" rtlCol="0">
            <a:spAutoFit/>
          </a:bodyPr>
          <a:lstStyle/>
          <a:p>
            <a:r>
              <a:rPr lang="en-US" sz="2800" b="1" dirty="0"/>
              <a:t>Option 1: </a:t>
            </a:r>
          </a:p>
          <a:p>
            <a:r>
              <a:rPr lang="en-US" sz="2800" dirty="0"/>
              <a:t>	Individual-based analysis</a:t>
            </a:r>
          </a:p>
          <a:p>
            <a:endParaRPr lang="en-US" sz="2800" dirty="0"/>
          </a:p>
          <a:p>
            <a:endParaRPr lang="en-US" sz="2800" dirty="0"/>
          </a:p>
        </p:txBody>
      </p:sp>
    </p:spTree>
    <p:extLst>
      <p:ext uri="{BB962C8B-B14F-4D97-AF65-F5344CB8AC3E}">
        <p14:creationId xmlns:p14="http://schemas.microsoft.com/office/powerpoint/2010/main" val="4109252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5A1B72-23A4-0A3B-739D-833F1BF70568}"/>
              </a:ext>
            </a:extLst>
          </p:cNvPr>
          <p:cNvGrpSpPr/>
          <p:nvPr/>
        </p:nvGrpSpPr>
        <p:grpSpPr>
          <a:xfrm>
            <a:off x="0" y="229699"/>
            <a:ext cx="8083897" cy="894303"/>
            <a:chOff x="1" y="246465"/>
            <a:chExt cx="8083897" cy="894303"/>
          </a:xfrm>
        </p:grpSpPr>
        <p:grpSp>
          <p:nvGrpSpPr>
            <p:cNvPr id="4" name="Group 3">
              <a:extLst>
                <a:ext uri="{FF2B5EF4-FFF2-40B4-BE49-F238E27FC236}">
                  <a16:creationId xmlns:a16="http://schemas.microsoft.com/office/drawing/2014/main" id="{067F75AC-4EA2-5510-B2E0-DB0DA1E6C857}"/>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9024A693-DE9C-2171-D794-CD295BA52E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D30BB49-3A8D-3D56-DAB7-E05DF1583CAC}"/>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E48374E-969E-8F14-89D1-1AC020C64CD0}"/>
                </a:ext>
              </a:extLst>
            </p:cNvPr>
            <p:cNvSpPr txBox="1"/>
            <p:nvPr/>
          </p:nvSpPr>
          <p:spPr>
            <a:xfrm>
              <a:off x="296645" y="322737"/>
              <a:ext cx="7415597" cy="646331"/>
            </a:xfrm>
            <a:prstGeom prst="rect">
              <a:avLst/>
            </a:prstGeom>
            <a:noFill/>
          </p:spPr>
          <p:txBody>
            <a:bodyPr wrap="square" rtlCol="0" anchor="ctr">
              <a:spAutoFit/>
            </a:bodyPr>
            <a:lstStyle/>
            <a:p>
              <a:r>
                <a:rPr lang="en-US" sz="2500" b="1" dirty="0">
                  <a:solidFill>
                    <a:schemeClr val="bg1"/>
                  </a:solidFill>
                  <a:latin typeface="Posterama" panose="020B0504020200020000" pitchFamily="34" charset="0"/>
                  <a:cs typeface="Posterama" panose="020B0504020200020000" pitchFamily="34" charset="0"/>
                </a:rPr>
                <a:t>How do we </a:t>
              </a:r>
              <a:r>
                <a:rPr lang="en-US" sz="3600" b="1" dirty="0">
                  <a:solidFill>
                    <a:schemeClr val="bg1"/>
                  </a:solidFill>
                  <a:latin typeface="Posterama" panose="020B0504020200020000" pitchFamily="34" charset="0"/>
                  <a:cs typeface="Posterama" panose="020B0504020200020000" pitchFamily="34" charset="0"/>
                </a:rPr>
                <a:t>use</a:t>
              </a:r>
              <a:r>
                <a:rPr lang="en-US" sz="2500" b="1" dirty="0">
                  <a:solidFill>
                    <a:schemeClr val="bg1"/>
                  </a:solidFill>
                  <a:latin typeface="Posterama" panose="020B0504020200020000" pitchFamily="34" charset="0"/>
                  <a:cs typeface="Posterama" panose="020B0504020200020000" pitchFamily="34" charset="0"/>
                </a:rPr>
                <a:t> these change components?</a:t>
              </a:r>
            </a:p>
          </p:txBody>
        </p:sp>
      </p:grpSp>
      <p:sp>
        <p:nvSpPr>
          <p:cNvPr id="8" name="TextBox 7">
            <a:extLst>
              <a:ext uri="{FF2B5EF4-FFF2-40B4-BE49-F238E27FC236}">
                <a16:creationId xmlns:a16="http://schemas.microsoft.com/office/drawing/2014/main" id="{7443A42B-387A-3E18-99DC-D4ED00A84A8A}"/>
              </a:ext>
            </a:extLst>
          </p:cNvPr>
          <p:cNvSpPr txBox="1"/>
          <p:nvPr/>
        </p:nvSpPr>
        <p:spPr>
          <a:xfrm>
            <a:off x="733927" y="1632791"/>
            <a:ext cx="8193505" cy="2677656"/>
          </a:xfrm>
          <a:prstGeom prst="rect">
            <a:avLst/>
          </a:prstGeom>
          <a:noFill/>
        </p:spPr>
        <p:txBody>
          <a:bodyPr wrap="square" rtlCol="0">
            <a:spAutoFit/>
          </a:bodyPr>
          <a:lstStyle/>
          <a:p>
            <a:r>
              <a:rPr lang="en-US" sz="2800" b="1" dirty="0">
                <a:solidFill>
                  <a:schemeClr val="bg1">
                    <a:lumMod val="65000"/>
                  </a:schemeClr>
                </a:solidFill>
              </a:rPr>
              <a:t>Option 1: </a:t>
            </a:r>
          </a:p>
          <a:p>
            <a:r>
              <a:rPr lang="en-US" sz="2800" dirty="0">
                <a:solidFill>
                  <a:schemeClr val="bg1">
                    <a:lumMod val="65000"/>
                  </a:schemeClr>
                </a:solidFill>
              </a:rPr>
              <a:t>	Individual-based analysis</a:t>
            </a:r>
          </a:p>
          <a:p>
            <a:endParaRPr lang="en-US" sz="2800" dirty="0"/>
          </a:p>
          <a:p>
            <a:endParaRPr lang="en-US" sz="2800" dirty="0"/>
          </a:p>
          <a:p>
            <a:r>
              <a:rPr lang="en-US" sz="2800" b="1" dirty="0"/>
              <a:t>Option 2:</a:t>
            </a:r>
          </a:p>
          <a:p>
            <a:r>
              <a:rPr lang="en-US" sz="2800" dirty="0"/>
              <a:t>	Population estimation</a:t>
            </a:r>
          </a:p>
        </p:txBody>
      </p:sp>
      <p:pic>
        <p:nvPicPr>
          <p:cNvPr id="9" name="Picture 8">
            <a:extLst>
              <a:ext uri="{FF2B5EF4-FFF2-40B4-BE49-F238E27FC236}">
                <a16:creationId xmlns:a16="http://schemas.microsoft.com/office/drawing/2014/main" id="{638E57F6-BAFA-4CDA-FABB-3EAC461CE0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98377" y="1426461"/>
            <a:ext cx="6445496" cy="2496016"/>
          </a:xfrm>
          <a:prstGeom prst="rect">
            <a:avLst/>
          </a:prstGeom>
          <a:ln>
            <a:solidFill>
              <a:schemeClr val="tx1"/>
            </a:solidFill>
          </a:ln>
        </p:spPr>
      </p:pic>
      <p:pic>
        <p:nvPicPr>
          <p:cNvPr id="11" name="Picture 10">
            <a:extLst>
              <a:ext uri="{FF2B5EF4-FFF2-40B4-BE49-F238E27FC236}">
                <a16:creationId xmlns:a16="http://schemas.microsoft.com/office/drawing/2014/main" id="{219AD459-3C3F-C14C-50C5-879A49D93C3C}"/>
              </a:ext>
            </a:extLst>
          </p:cNvPr>
          <p:cNvPicPr>
            <a:picLocks noChangeAspect="1"/>
          </p:cNvPicPr>
          <p:nvPr/>
        </p:nvPicPr>
        <p:blipFill>
          <a:blip r:embed="rId3"/>
          <a:stretch>
            <a:fillRect/>
          </a:stretch>
        </p:blipFill>
        <p:spPr>
          <a:xfrm>
            <a:off x="5698377" y="4065511"/>
            <a:ext cx="6445495" cy="2653616"/>
          </a:xfrm>
          <a:prstGeom prst="rect">
            <a:avLst/>
          </a:prstGeom>
          <a:ln>
            <a:solidFill>
              <a:schemeClr val="tx1"/>
            </a:solidFill>
          </a:ln>
        </p:spPr>
      </p:pic>
    </p:spTree>
    <p:extLst>
      <p:ext uri="{BB962C8B-B14F-4D97-AF65-F5344CB8AC3E}">
        <p14:creationId xmlns:p14="http://schemas.microsoft.com/office/powerpoint/2010/main" val="2480895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5A1B72-23A4-0A3B-739D-833F1BF70568}"/>
              </a:ext>
            </a:extLst>
          </p:cNvPr>
          <p:cNvGrpSpPr/>
          <p:nvPr/>
        </p:nvGrpSpPr>
        <p:grpSpPr>
          <a:xfrm>
            <a:off x="0" y="229699"/>
            <a:ext cx="8083897" cy="894303"/>
            <a:chOff x="1" y="246465"/>
            <a:chExt cx="8083897" cy="894303"/>
          </a:xfrm>
        </p:grpSpPr>
        <p:grpSp>
          <p:nvGrpSpPr>
            <p:cNvPr id="4" name="Group 3">
              <a:extLst>
                <a:ext uri="{FF2B5EF4-FFF2-40B4-BE49-F238E27FC236}">
                  <a16:creationId xmlns:a16="http://schemas.microsoft.com/office/drawing/2014/main" id="{067F75AC-4EA2-5510-B2E0-DB0DA1E6C857}"/>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9024A693-DE9C-2171-D794-CD295BA52E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D30BB49-3A8D-3D56-DAB7-E05DF1583CAC}"/>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E48374E-969E-8F14-89D1-1AC020C64CD0}"/>
                </a:ext>
              </a:extLst>
            </p:cNvPr>
            <p:cNvSpPr txBox="1"/>
            <p:nvPr/>
          </p:nvSpPr>
          <p:spPr>
            <a:xfrm>
              <a:off x="296645" y="322737"/>
              <a:ext cx="7415597" cy="646331"/>
            </a:xfrm>
            <a:prstGeom prst="rect">
              <a:avLst/>
            </a:prstGeom>
            <a:noFill/>
          </p:spPr>
          <p:txBody>
            <a:bodyPr wrap="square" rtlCol="0" anchor="ctr">
              <a:spAutoFit/>
            </a:bodyPr>
            <a:lstStyle/>
            <a:p>
              <a:r>
                <a:rPr lang="en-US" sz="2500" b="1" dirty="0">
                  <a:solidFill>
                    <a:schemeClr val="bg1"/>
                  </a:solidFill>
                  <a:latin typeface="Posterama" panose="020B0504020200020000" pitchFamily="34" charset="0"/>
                  <a:cs typeface="Posterama" panose="020B0504020200020000" pitchFamily="34" charset="0"/>
                </a:rPr>
                <a:t>How do we </a:t>
              </a:r>
              <a:r>
                <a:rPr lang="en-US" sz="3600" b="1" dirty="0">
                  <a:solidFill>
                    <a:schemeClr val="bg1"/>
                  </a:solidFill>
                  <a:latin typeface="Posterama" panose="020B0504020200020000" pitchFamily="34" charset="0"/>
                  <a:cs typeface="Posterama" panose="020B0504020200020000" pitchFamily="34" charset="0"/>
                </a:rPr>
                <a:t>use</a:t>
              </a:r>
              <a:r>
                <a:rPr lang="en-US" sz="2500" b="1" dirty="0">
                  <a:solidFill>
                    <a:schemeClr val="bg1"/>
                  </a:solidFill>
                  <a:latin typeface="Posterama" panose="020B0504020200020000" pitchFamily="34" charset="0"/>
                  <a:cs typeface="Posterama" panose="020B0504020200020000" pitchFamily="34" charset="0"/>
                </a:rPr>
                <a:t> these change components?</a:t>
              </a:r>
            </a:p>
          </p:txBody>
        </p:sp>
      </p:grpSp>
      <p:sp>
        <p:nvSpPr>
          <p:cNvPr id="8" name="TextBox 7">
            <a:extLst>
              <a:ext uri="{FF2B5EF4-FFF2-40B4-BE49-F238E27FC236}">
                <a16:creationId xmlns:a16="http://schemas.microsoft.com/office/drawing/2014/main" id="{7443A42B-387A-3E18-99DC-D4ED00A84A8A}"/>
              </a:ext>
            </a:extLst>
          </p:cNvPr>
          <p:cNvSpPr txBox="1"/>
          <p:nvPr/>
        </p:nvSpPr>
        <p:spPr>
          <a:xfrm>
            <a:off x="733927" y="1632791"/>
            <a:ext cx="8193505" cy="2677656"/>
          </a:xfrm>
          <a:prstGeom prst="rect">
            <a:avLst/>
          </a:prstGeom>
          <a:noFill/>
        </p:spPr>
        <p:txBody>
          <a:bodyPr wrap="square" rtlCol="0">
            <a:spAutoFit/>
          </a:bodyPr>
          <a:lstStyle/>
          <a:p>
            <a:r>
              <a:rPr lang="en-US" sz="2800" b="1" dirty="0">
                <a:solidFill>
                  <a:schemeClr val="bg1">
                    <a:lumMod val="65000"/>
                  </a:schemeClr>
                </a:solidFill>
              </a:rPr>
              <a:t>Option 1: </a:t>
            </a:r>
          </a:p>
          <a:p>
            <a:r>
              <a:rPr lang="en-US" sz="2800" dirty="0">
                <a:solidFill>
                  <a:schemeClr val="bg1">
                    <a:lumMod val="65000"/>
                  </a:schemeClr>
                </a:solidFill>
              </a:rPr>
              <a:t>	Individual-based analysis</a:t>
            </a:r>
          </a:p>
          <a:p>
            <a:endParaRPr lang="en-US" sz="2800" dirty="0"/>
          </a:p>
          <a:p>
            <a:endParaRPr lang="en-US" sz="2800" dirty="0"/>
          </a:p>
          <a:p>
            <a:r>
              <a:rPr lang="en-US" sz="2800" b="1" dirty="0"/>
              <a:t>Option 2:</a:t>
            </a:r>
          </a:p>
          <a:p>
            <a:r>
              <a:rPr lang="en-US" sz="2800" dirty="0"/>
              <a:t>	Population estimation</a:t>
            </a:r>
          </a:p>
        </p:txBody>
      </p:sp>
      <p:sp>
        <p:nvSpPr>
          <p:cNvPr id="2" name="Freeform: Shape 1">
            <a:extLst>
              <a:ext uri="{FF2B5EF4-FFF2-40B4-BE49-F238E27FC236}">
                <a16:creationId xmlns:a16="http://schemas.microsoft.com/office/drawing/2014/main" id="{4B6A018D-C9E1-3FAF-6E52-75368C114275}"/>
              </a:ext>
            </a:extLst>
          </p:cNvPr>
          <p:cNvSpPr/>
          <p:nvPr/>
        </p:nvSpPr>
        <p:spPr>
          <a:xfrm>
            <a:off x="2702840" y="4331368"/>
            <a:ext cx="1484149" cy="637674"/>
          </a:xfrm>
          <a:custGeom>
            <a:avLst/>
            <a:gdLst>
              <a:gd name="connsiteX0" fmla="*/ 449434 w 1484149"/>
              <a:gd name="connsiteY0" fmla="*/ 0 h 637674"/>
              <a:gd name="connsiteX1" fmla="*/ 52392 w 1484149"/>
              <a:gd name="connsiteY1" fmla="*/ 493295 h 637674"/>
              <a:gd name="connsiteX2" fmla="*/ 1484149 w 1484149"/>
              <a:gd name="connsiteY2" fmla="*/ 637674 h 637674"/>
            </a:gdLst>
            <a:ahLst/>
            <a:cxnLst>
              <a:cxn ang="0">
                <a:pos x="connsiteX0" y="connsiteY0"/>
              </a:cxn>
              <a:cxn ang="0">
                <a:pos x="connsiteX1" y="connsiteY1"/>
              </a:cxn>
              <a:cxn ang="0">
                <a:pos x="connsiteX2" y="connsiteY2"/>
              </a:cxn>
            </a:cxnLst>
            <a:rect l="l" t="t" r="r" b="b"/>
            <a:pathLst>
              <a:path w="1484149" h="637674">
                <a:moveTo>
                  <a:pt x="449434" y="0"/>
                </a:moveTo>
                <a:cubicBezTo>
                  <a:pt x="164686" y="193508"/>
                  <a:pt x="-120061" y="387016"/>
                  <a:pt x="52392" y="493295"/>
                </a:cubicBezTo>
                <a:cubicBezTo>
                  <a:pt x="224845" y="599574"/>
                  <a:pt x="854497" y="618624"/>
                  <a:pt x="1484149" y="637674"/>
                </a:cubicBezTo>
              </a:path>
            </a:pathLst>
          </a:custGeom>
          <a:noFill/>
          <a:ln w="76200">
            <a:solidFill>
              <a:srgbClr val="C0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E923BC-CFD9-7CDF-D316-9084DCC5D872}"/>
              </a:ext>
            </a:extLst>
          </p:cNvPr>
          <p:cNvSpPr txBox="1"/>
          <p:nvPr/>
        </p:nvSpPr>
        <p:spPr>
          <a:xfrm>
            <a:off x="4193004" y="4512909"/>
            <a:ext cx="7038473" cy="954107"/>
          </a:xfrm>
          <a:prstGeom prst="rect">
            <a:avLst/>
          </a:prstGeom>
          <a:noFill/>
        </p:spPr>
        <p:txBody>
          <a:bodyPr wrap="square" rtlCol="0">
            <a:spAutoFit/>
          </a:bodyPr>
          <a:lstStyle/>
          <a:p>
            <a:r>
              <a:rPr lang="en-US" sz="2800" i="1" dirty="0"/>
              <a:t>leverages FIA sampling design to make inference across large scales</a:t>
            </a:r>
          </a:p>
        </p:txBody>
      </p:sp>
    </p:spTree>
    <p:extLst>
      <p:ext uri="{BB962C8B-B14F-4D97-AF65-F5344CB8AC3E}">
        <p14:creationId xmlns:p14="http://schemas.microsoft.com/office/powerpoint/2010/main" val="292079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5A1B72-23A4-0A3B-739D-833F1BF70568}"/>
              </a:ext>
            </a:extLst>
          </p:cNvPr>
          <p:cNvGrpSpPr/>
          <p:nvPr/>
        </p:nvGrpSpPr>
        <p:grpSpPr>
          <a:xfrm>
            <a:off x="0" y="229699"/>
            <a:ext cx="4872789" cy="894303"/>
            <a:chOff x="1" y="246465"/>
            <a:chExt cx="8083897" cy="894303"/>
          </a:xfrm>
        </p:grpSpPr>
        <p:grpSp>
          <p:nvGrpSpPr>
            <p:cNvPr id="4" name="Group 3">
              <a:extLst>
                <a:ext uri="{FF2B5EF4-FFF2-40B4-BE49-F238E27FC236}">
                  <a16:creationId xmlns:a16="http://schemas.microsoft.com/office/drawing/2014/main" id="{067F75AC-4EA2-5510-B2E0-DB0DA1E6C857}"/>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9024A693-DE9C-2171-D794-CD295BA52E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D30BB49-3A8D-3D56-DAB7-E05DF1583CAC}"/>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E48374E-969E-8F14-89D1-1AC020C64CD0}"/>
                </a:ext>
              </a:extLst>
            </p:cNvPr>
            <p:cNvSpPr txBox="1"/>
            <p:nvPr/>
          </p:nvSpPr>
          <p:spPr>
            <a:xfrm>
              <a:off x="296645" y="407375"/>
              <a:ext cx="7415597" cy="477054"/>
            </a:xfrm>
            <a:prstGeom prst="rect">
              <a:avLst/>
            </a:prstGeom>
            <a:noFill/>
          </p:spPr>
          <p:txBody>
            <a:bodyPr wrap="square" rtlCol="0" anchor="ctr">
              <a:spAutoFit/>
            </a:bodyPr>
            <a:lstStyle/>
            <a:p>
              <a:r>
                <a:rPr lang="en-US" sz="2500" b="1" dirty="0">
                  <a:solidFill>
                    <a:schemeClr val="bg1"/>
                  </a:solidFill>
                  <a:latin typeface="Posterama" panose="020B0504020200020000" pitchFamily="34" charset="0"/>
                  <a:cs typeface="Posterama" panose="020B0504020200020000" pitchFamily="34" charset="0"/>
                </a:rPr>
                <a:t>Basic Estimation Approach</a:t>
              </a:r>
            </a:p>
          </p:txBody>
        </p:sp>
      </p:grpSp>
      <p:sp>
        <p:nvSpPr>
          <p:cNvPr id="9" name="TextBox 8">
            <a:extLst>
              <a:ext uri="{FF2B5EF4-FFF2-40B4-BE49-F238E27FC236}">
                <a16:creationId xmlns:a16="http://schemas.microsoft.com/office/drawing/2014/main" id="{DD70F458-AC65-BDFC-AE67-89D6C16C8A80}"/>
              </a:ext>
            </a:extLst>
          </p:cNvPr>
          <p:cNvSpPr txBox="1"/>
          <p:nvPr/>
        </p:nvSpPr>
        <p:spPr>
          <a:xfrm>
            <a:off x="1455821" y="1974435"/>
            <a:ext cx="11706726" cy="3032240"/>
          </a:xfrm>
          <a:prstGeom prst="rect">
            <a:avLst/>
          </a:prstGeom>
          <a:noFill/>
        </p:spPr>
        <p:txBody>
          <a:bodyPr wrap="square" rtlCol="0">
            <a:spAutoFit/>
          </a:bodyPr>
          <a:lstStyle/>
          <a:p>
            <a:pPr marL="342900" indent="-342900">
              <a:lnSpc>
                <a:spcPct val="200000"/>
              </a:lnSpc>
              <a:buAutoNum type="arabicParenR"/>
            </a:pPr>
            <a:r>
              <a:rPr lang="en-US" sz="3200" dirty="0"/>
              <a:t>  Identify GRM components</a:t>
            </a:r>
          </a:p>
          <a:p>
            <a:pPr marL="342900" indent="-342900">
              <a:lnSpc>
                <a:spcPct val="200000"/>
              </a:lnSpc>
              <a:buAutoNum type="arabicParenR"/>
            </a:pPr>
            <a:r>
              <a:rPr lang="en-US" sz="3200" dirty="0"/>
              <a:t>  Get </a:t>
            </a:r>
            <a:r>
              <a:rPr lang="en-US" sz="3600" b="1" dirty="0"/>
              <a:t>expansion factors </a:t>
            </a:r>
            <a:r>
              <a:rPr lang="en-US" sz="3200" dirty="0"/>
              <a:t>for each component</a:t>
            </a:r>
          </a:p>
          <a:p>
            <a:pPr marL="342900" indent="-342900">
              <a:lnSpc>
                <a:spcPct val="200000"/>
              </a:lnSpc>
              <a:buAutoNum type="arabicParenR"/>
            </a:pPr>
            <a:r>
              <a:rPr lang="en-US" sz="3200" dirty="0"/>
              <a:t>  Sum to the population of interest</a:t>
            </a:r>
          </a:p>
        </p:txBody>
      </p:sp>
    </p:spTree>
    <p:extLst>
      <p:ext uri="{BB962C8B-B14F-4D97-AF65-F5344CB8AC3E}">
        <p14:creationId xmlns:p14="http://schemas.microsoft.com/office/powerpoint/2010/main" val="2041842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E5A1B72-23A4-0A3B-739D-833F1BF70568}"/>
              </a:ext>
            </a:extLst>
          </p:cNvPr>
          <p:cNvGrpSpPr/>
          <p:nvPr/>
        </p:nvGrpSpPr>
        <p:grpSpPr>
          <a:xfrm>
            <a:off x="0" y="229699"/>
            <a:ext cx="4872789" cy="894303"/>
            <a:chOff x="1" y="246465"/>
            <a:chExt cx="8083897" cy="894303"/>
          </a:xfrm>
        </p:grpSpPr>
        <p:grpSp>
          <p:nvGrpSpPr>
            <p:cNvPr id="4" name="Group 3">
              <a:extLst>
                <a:ext uri="{FF2B5EF4-FFF2-40B4-BE49-F238E27FC236}">
                  <a16:creationId xmlns:a16="http://schemas.microsoft.com/office/drawing/2014/main" id="{067F75AC-4EA2-5510-B2E0-DB0DA1E6C857}"/>
                </a:ext>
              </a:extLst>
            </p:cNvPr>
            <p:cNvGrpSpPr/>
            <p:nvPr/>
          </p:nvGrpSpPr>
          <p:grpSpPr>
            <a:xfrm>
              <a:off x="1" y="246465"/>
              <a:ext cx="8083897" cy="894303"/>
              <a:chOff x="0" y="457200"/>
              <a:chExt cx="8083897" cy="894303"/>
            </a:xfrm>
          </p:grpSpPr>
          <p:sp>
            <p:nvSpPr>
              <p:cNvPr id="6" name="Rectangle 5">
                <a:extLst>
                  <a:ext uri="{FF2B5EF4-FFF2-40B4-BE49-F238E27FC236}">
                    <a16:creationId xmlns:a16="http://schemas.microsoft.com/office/drawing/2014/main" id="{9024A693-DE9C-2171-D794-CD295BA52E35}"/>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CD30BB49-3A8D-3D56-DAB7-E05DF1583CAC}"/>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E48374E-969E-8F14-89D1-1AC020C64CD0}"/>
                </a:ext>
              </a:extLst>
            </p:cNvPr>
            <p:cNvSpPr txBox="1"/>
            <p:nvPr/>
          </p:nvSpPr>
          <p:spPr>
            <a:xfrm>
              <a:off x="296645" y="407375"/>
              <a:ext cx="7415597" cy="477054"/>
            </a:xfrm>
            <a:prstGeom prst="rect">
              <a:avLst/>
            </a:prstGeom>
            <a:noFill/>
          </p:spPr>
          <p:txBody>
            <a:bodyPr wrap="square" rtlCol="0" anchor="ctr">
              <a:spAutoFit/>
            </a:bodyPr>
            <a:lstStyle/>
            <a:p>
              <a:r>
                <a:rPr lang="en-US" sz="2500" b="1" dirty="0">
                  <a:solidFill>
                    <a:schemeClr val="bg1"/>
                  </a:solidFill>
                  <a:latin typeface="Posterama" panose="020B0504020200020000" pitchFamily="34" charset="0"/>
                  <a:cs typeface="Posterama" panose="020B0504020200020000" pitchFamily="34" charset="0"/>
                </a:rPr>
                <a:t>Basic Estimation Approach</a:t>
              </a:r>
            </a:p>
          </p:txBody>
        </p:sp>
      </p:grpSp>
      <p:sp>
        <p:nvSpPr>
          <p:cNvPr id="9" name="TextBox 8">
            <a:extLst>
              <a:ext uri="{FF2B5EF4-FFF2-40B4-BE49-F238E27FC236}">
                <a16:creationId xmlns:a16="http://schemas.microsoft.com/office/drawing/2014/main" id="{DD70F458-AC65-BDFC-AE67-89D6C16C8A80}"/>
              </a:ext>
            </a:extLst>
          </p:cNvPr>
          <p:cNvSpPr txBox="1"/>
          <p:nvPr/>
        </p:nvSpPr>
        <p:spPr>
          <a:xfrm>
            <a:off x="1455821" y="1974435"/>
            <a:ext cx="8686800" cy="2030108"/>
          </a:xfrm>
          <a:prstGeom prst="rect">
            <a:avLst/>
          </a:prstGeom>
          <a:noFill/>
        </p:spPr>
        <p:txBody>
          <a:bodyPr wrap="square" rtlCol="0">
            <a:spAutoFit/>
          </a:bodyPr>
          <a:lstStyle/>
          <a:p>
            <a:pPr marL="342900" indent="-342900">
              <a:lnSpc>
                <a:spcPct val="200000"/>
              </a:lnSpc>
              <a:buAutoNum type="arabicParenR"/>
            </a:pPr>
            <a:r>
              <a:rPr lang="en-US" sz="3200" dirty="0">
                <a:solidFill>
                  <a:schemeClr val="bg1">
                    <a:lumMod val="65000"/>
                  </a:schemeClr>
                </a:solidFill>
              </a:rPr>
              <a:t>  Identify GRM components</a:t>
            </a:r>
          </a:p>
          <a:p>
            <a:pPr marL="342900" indent="-342900">
              <a:lnSpc>
                <a:spcPct val="200000"/>
              </a:lnSpc>
              <a:buAutoNum type="arabicParenR"/>
            </a:pPr>
            <a:r>
              <a:rPr lang="en-US" sz="3200" dirty="0"/>
              <a:t>  Get </a:t>
            </a:r>
            <a:r>
              <a:rPr lang="en-US" sz="3600" b="1" dirty="0"/>
              <a:t>expansion factors </a:t>
            </a:r>
            <a:r>
              <a:rPr lang="en-US" sz="3200" dirty="0"/>
              <a:t>for each component</a:t>
            </a:r>
          </a:p>
        </p:txBody>
      </p:sp>
      <p:sp>
        <p:nvSpPr>
          <p:cNvPr id="2" name="Freeform: Shape 1">
            <a:extLst>
              <a:ext uri="{FF2B5EF4-FFF2-40B4-BE49-F238E27FC236}">
                <a16:creationId xmlns:a16="http://schemas.microsoft.com/office/drawing/2014/main" id="{68F7BC32-7A7E-E50F-F370-B6EDB40DD158}"/>
              </a:ext>
            </a:extLst>
          </p:cNvPr>
          <p:cNvSpPr/>
          <p:nvPr/>
        </p:nvSpPr>
        <p:spPr>
          <a:xfrm>
            <a:off x="2413786" y="4004543"/>
            <a:ext cx="1484149" cy="637674"/>
          </a:xfrm>
          <a:custGeom>
            <a:avLst/>
            <a:gdLst>
              <a:gd name="connsiteX0" fmla="*/ 449434 w 1484149"/>
              <a:gd name="connsiteY0" fmla="*/ 0 h 637674"/>
              <a:gd name="connsiteX1" fmla="*/ 52392 w 1484149"/>
              <a:gd name="connsiteY1" fmla="*/ 493295 h 637674"/>
              <a:gd name="connsiteX2" fmla="*/ 1484149 w 1484149"/>
              <a:gd name="connsiteY2" fmla="*/ 637674 h 637674"/>
            </a:gdLst>
            <a:ahLst/>
            <a:cxnLst>
              <a:cxn ang="0">
                <a:pos x="connsiteX0" y="connsiteY0"/>
              </a:cxn>
              <a:cxn ang="0">
                <a:pos x="connsiteX1" y="connsiteY1"/>
              </a:cxn>
              <a:cxn ang="0">
                <a:pos x="connsiteX2" y="connsiteY2"/>
              </a:cxn>
            </a:cxnLst>
            <a:rect l="l" t="t" r="r" b="b"/>
            <a:pathLst>
              <a:path w="1484149" h="637674">
                <a:moveTo>
                  <a:pt x="449434" y="0"/>
                </a:moveTo>
                <a:cubicBezTo>
                  <a:pt x="164686" y="193508"/>
                  <a:pt x="-120061" y="387016"/>
                  <a:pt x="52392" y="493295"/>
                </a:cubicBezTo>
                <a:cubicBezTo>
                  <a:pt x="224845" y="599574"/>
                  <a:pt x="854497" y="618624"/>
                  <a:pt x="1484149" y="637674"/>
                </a:cubicBezTo>
              </a:path>
            </a:pathLst>
          </a:custGeom>
          <a:noFill/>
          <a:ln w="76200">
            <a:solidFill>
              <a:srgbClr val="C0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1EBEAF8-CC35-1D86-D2B8-7FE580260583}"/>
              </a:ext>
            </a:extLst>
          </p:cNvPr>
          <p:cNvSpPr txBox="1"/>
          <p:nvPr/>
        </p:nvSpPr>
        <p:spPr>
          <a:xfrm>
            <a:off x="2827125" y="4134495"/>
            <a:ext cx="8386307" cy="2308324"/>
          </a:xfrm>
          <a:prstGeom prst="rect">
            <a:avLst/>
          </a:prstGeom>
          <a:noFill/>
        </p:spPr>
        <p:txBody>
          <a:bodyPr wrap="square" rtlCol="0">
            <a:spAutoFit/>
          </a:bodyPr>
          <a:lstStyle/>
          <a:p>
            <a:pPr algn="ctr">
              <a:lnSpc>
                <a:spcPct val="200000"/>
              </a:lnSpc>
            </a:pPr>
            <a:r>
              <a:rPr lang="en-US" sz="2400" dirty="0"/>
              <a:t>In the TREE table, variable name “TPA_UNADJ”</a:t>
            </a:r>
            <a:endParaRPr lang="en-US" sz="2400" i="1" dirty="0"/>
          </a:p>
          <a:p>
            <a:pPr algn="ctr"/>
            <a:r>
              <a:rPr lang="en-US" sz="2400" i="1" dirty="0"/>
              <a:t>Tells you how many </a:t>
            </a:r>
            <a:r>
              <a:rPr lang="en-US" sz="2400" b="1" i="1" dirty="0"/>
              <a:t>trees per acre </a:t>
            </a:r>
            <a:r>
              <a:rPr lang="en-US" sz="2400" i="1" dirty="0"/>
              <a:t>each </a:t>
            </a:r>
            <a:r>
              <a:rPr lang="en-US" sz="2400" b="1" i="1" dirty="0"/>
              <a:t>tree on plot </a:t>
            </a:r>
            <a:r>
              <a:rPr lang="en-US" sz="2400" i="1" dirty="0"/>
              <a:t>represents!</a:t>
            </a:r>
          </a:p>
          <a:p>
            <a:pPr algn="ctr"/>
            <a:endParaRPr lang="en-US" sz="2400" b="1" i="1" dirty="0">
              <a:solidFill>
                <a:srgbClr val="C00000"/>
              </a:solidFill>
            </a:endParaRPr>
          </a:p>
          <a:p>
            <a:pPr algn="ctr"/>
            <a:r>
              <a:rPr lang="en-US" sz="2400" b="1" i="1" dirty="0">
                <a:solidFill>
                  <a:srgbClr val="C00000"/>
                </a:solidFill>
              </a:rPr>
              <a:t>This is important because trees of different sizes are counted on plots of different sizes</a:t>
            </a:r>
          </a:p>
        </p:txBody>
      </p:sp>
    </p:spTree>
    <p:extLst>
      <p:ext uri="{BB962C8B-B14F-4D97-AF65-F5344CB8AC3E}">
        <p14:creationId xmlns:p14="http://schemas.microsoft.com/office/powerpoint/2010/main" val="4232224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CDBB2563-91DE-C55B-3E93-00705E5108CE}"/>
              </a:ext>
              <a:ext uri="{C183D7F6-B498-43B3-948B-1728B52AA6E4}">
                <adec:decorative xmlns:adec="http://schemas.microsoft.com/office/drawing/2017/decorative" val="1"/>
              </a:ext>
            </a:extLst>
          </p:cNvPr>
          <p:cNvSpPr>
            <a:spLocks noGrp="1"/>
          </p:cNvSpPr>
          <p:nvPr>
            <p:ph type="sldNum" sz="quarter" idx="12"/>
          </p:nvPr>
        </p:nvSpPr>
        <p:spPr/>
        <p:txBody>
          <a:bodyPr/>
          <a:lstStyle/>
          <a:p>
            <a:fld id="{D94B56D9-450F-46F8-A965-7B81A9B8CDD2}" type="slidenum">
              <a:rPr lang="en-US" smtClean="0"/>
              <a:t>9</a:t>
            </a:fld>
            <a:endParaRPr lang="en-US" dirty="0"/>
          </a:p>
        </p:txBody>
      </p:sp>
      <p:grpSp>
        <p:nvGrpSpPr>
          <p:cNvPr id="13" name="Group 12">
            <a:extLst>
              <a:ext uri="{FF2B5EF4-FFF2-40B4-BE49-F238E27FC236}">
                <a16:creationId xmlns:a16="http://schemas.microsoft.com/office/drawing/2014/main" id="{C0C74604-5155-5A34-F194-223688482677}"/>
              </a:ext>
              <a:ext uri="{C183D7F6-B498-43B3-948B-1728B52AA6E4}">
                <adec:decorative xmlns:adec="http://schemas.microsoft.com/office/drawing/2017/decorative" val="1"/>
              </a:ext>
            </a:extLst>
          </p:cNvPr>
          <p:cNvGrpSpPr/>
          <p:nvPr/>
        </p:nvGrpSpPr>
        <p:grpSpPr>
          <a:xfrm>
            <a:off x="1" y="246465"/>
            <a:ext cx="8083897" cy="894303"/>
            <a:chOff x="0" y="457200"/>
            <a:chExt cx="8083897" cy="894303"/>
          </a:xfrm>
        </p:grpSpPr>
        <p:sp>
          <p:nvSpPr>
            <p:cNvPr id="15" name="Rectangle 14">
              <a:extLst>
                <a:ext uri="{FF2B5EF4-FFF2-40B4-BE49-F238E27FC236}">
                  <a16:creationId xmlns:a16="http://schemas.microsoft.com/office/drawing/2014/main" id="{0DB1D169-C7CF-D33E-4B73-1FC37011CD36}"/>
                </a:ext>
              </a:extLst>
            </p:cNvPr>
            <p:cNvSpPr/>
            <p:nvPr/>
          </p:nvSpPr>
          <p:spPr>
            <a:xfrm>
              <a:off x="0" y="457200"/>
              <a:ext cx="7259934" cy="8943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88BDF458-C2C0-F101-F1D3-B8041241512E}"/>
                </a:ext>
              </a:extLst>
            </p:cNvPr>
            <p:cNvSpPr/>
            <p:nvPr/>
          </p:nvSpPr>
          <p:spPr>
            <a:xfrm rot="5400000">
              <a:off x="7224763" y="492369"/>
              <a:ext cx="894303" cy="823965"/>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3">
            <a:extLst>
              <a:ext uri="{FF2B5EF4-FFF2-40B4-BE49-F238E27FC236}">
                <a16:creationId xmlns:a16="http://schemas.microsoft.com/office/drawing/2014/main" id="{F8169C09-FFE1-3910-A84C-304310AE66D2}"/>
              </a:ext>
            </a:extLst>
          </p:cNvPr>
          <p:cNvSpPr txBox="1">
            <a:spLocks noGrp="1"/>
          </p:cNvSpPr>
          <p:nvPr>
            <p:ph type="title" idx="4294967295"/>
          </p:nvPr>
        </p:nvSpPr>
        <p:spPr>
          <a:xfrm>
            <a:off x="320710" y="455089"/>
            <a:ext cx="6487048" cy="47705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1"/>
                </a:solidFill>
                <a:effectLst/>
                <a:uLnTx/>
                <a:uFillTx/>
                <a:latin typeface="Posterama" panose="020B0504020200020000" pitchFamily="34" charset="0"/>
                <a:ea typeface="+mn-ea"/>
                <a:cs typeface="Posterama" panose="020B0504020200020000" pitchFamily="34" charset="0"/>
              </a:rPr>
              <a:t>(a) FIA: a brief origin story</a:t>
            </a:r>
          </a:p>
        </p:txBody>
      </p:sp>
      <p:sp>
        <p:nvSpPr>
          <p:cNvPr id="2" name="Text Placeholder 3">
            <a:extLst>
              <a:ext uri="{FF2B5EF4-FFF2-40B4-BE49-F238E27FC236}">
                <a16:creationId xmlns:a16="http://schemas.microsoft.com/office/drawing/2014/main" id="{607373F7-5A4C-240F-761E-3384128A4FEB}"/>
              </a:ext>
            </a:extLst>
          </p:cNvPr>
          <p:cNvSpPr txBox="1">
            <a:spLocks/>
          </p:cNvSpPr>
          <p:nvPr/>
        </p:nvSpPr>
        <p:spPr>
          <a:xfrm>
            <a:off x="533524" y="2010349"/>
            <a:ext cx="4315566" cy="43396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Forest Inventory and Analysis (FIA) research program has been in existence since mandated by Congress in 1928.</a:t>
            </a:r>
          </a:p>
          <a:p>
            <a:pPr marL="0" indent="0">
              <a:buNone/>
            </a:pPr>
            <a:r>
              <a:rPr lang="en-US" sz="2400" dirty="0"/>
              <a:t> </a:t>
            </a:r>
          </a:p>
          <a:p>
            <a:pPr marL="0" indent="0">
              <a:buNone/>
            </a:pPr>
            <a:r>
              <a:rPr lang="en-US" sz="2400" dirty="0"/>
              <a:t>FIA's primary objective to determine the extent, condition, volume, growth, and use of trees on the Nation's forest land spanning all ownership.</a:t>
            </a:r>
          </a:p>
        </p:txBody>
      </p:sp>
      <p:sp>
        <p:nvSpPr>
          <p:cNvPr id="3" name="TextBox 2">
            <a:extLst>
              <a:ext uri="{FF2B5EF4-FFF2-40B4-BE49-F238E27FC236}">
                <a16:creationId xmlns:a16="http://schemas.microsoft.com/office/drawing/2014/main" id="{30836295-07A4-5FD2-5149-583967C04C26}"/>
              </a:ext>
            </a:extLst>
          </p:cNvPr>
          <p:cNvSpPr txBox="1"/>
          <p:nvPr/>
        </p:nvSpPr>
        <p:spPr>
          <a:xfrm>
            <a:off x="5247044" y="1697758"/>
            <a:ext cx="6411432" cy="4339650"/>
          </a:xfrm>
          <a:prstGeom prst="rect">
            <a:avLst/>
          </a:prstGeom>
          <a:solidFill>
            <a:schemeClr val="tx2">
              <a:lumMod val="5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chemeClr val="bg1"/>
                </a:solidFill>
                <a:latin typeface="Courier New" panose="02070309020205020404" pitchFamily="49" charset="0"/>
                <a:cs typeface="Courier New" panose="02070309020205020404" pitchFamily="49" charset="0"/>
              </a:rPr>
              <a:t>McSweeney-McNary Forest</a:t>
            </a:r>
          </a:p>
          <a:p>
            <a:r>
              <a:rPr lang="en-US" sz="2400" i="1" dirty="0">
                <a:solidFill>
                  <a:schemeClr val="bg1"/>
                </a:solidFill>
                <a:latin typeface="Courier New" panose="02070309020205020404" pitchFamily="49" charset="0"/>
                <a:cs typeface="Courier New" panose="02070309020205020404" pitchFamily="49" charset="0"/>
              </a:rPr>
              <a:t>Research Act of 1928 (P.L. 70-466)</a:t>
            </a:r>
          </a:p>
          <a:p>
            <a:endParaRPr lang="en-US" sz="2400" i="1"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directed the Secretary of</a:t>
            </a:r>
          </a:p>
          <a:p>
            <a:r>
              <a:rPr lang="en-US" sz="2400" dirty="0">
                <a:solidFill>
                  <a:schemeClr val="bg1"/>
                </a:solidFill>
                <a:latin typeface="Courier New" panose="02070309020205020404" pitchFamily="49" charset="0"/>
                <a:cs typeface="Courier New" panose="02070309020205020404" pitchFamily="49" charset="0"/>
              </a:rPr>
              <a:t>Agriculture to make:</a:t>
            </a:r>
          </a:p>
          <a:p>
            <a:r>
              <a:rPr lang="en-US" sz="2400" i="1" dirty="0">
                <a:solidFill>
                  <a:schemeClr val="bg1"/>
                </a:solidFill>
                <a:latin typeface="Courier New" panose="02070309020205020404" pitchFamily="49" charset="0"/>
                <a:cs typeface="Courier New" panose="02070309020205020404" pitchFamily="49" charset="0"/>
              </a:rPr>
              <a:t>“… a comprehensive survey of</a:t>
            </a:r>
          </a:p>
          <a:p>
            <a:r>
              <a:rPr lang="en-US" sz="2400" i="1" dirty="0">
                <a:solidFill>
                  <a:schemeClr val="bg1"/>
                </a:solidFill>
                <a:latin typeface="Courier New" panose="02070309020205020404" pitchFamily="49" charset="0"/>
                <a:cs typeface="Courier New" panose="02070309020205020404" pitchFamily="49" charset="0"/>
              </a:rPr>
              <a:t>the present and prospective</a:t>
            </a:r>
          </a:p>
          <a:p>
            <a:r>
              <a:rPr lang="en-US" sz="2400" i="1" dirty="0">
                <a:solidFill>
                  <a:schemeClr val="bg1"/>
                </a:solidFill>
                <a:latin typeface="Courier New" panose="02070309020205020404" pitchFamily="49" charset="0"/>
                <a:cs typeface="Courier New" panose="02070309020205020404" pitchFamily="49" charset="0"/>
              </a:rPr>
              <a:t>requirements for timber and</a:t>
            </a:r>
          </a:p>
          <a:p>
            <a:r>
              <a:rPr lang="en-US" sz="2400" i="1" dirty="0">
                <a:solidFill>
                  <a:schemeClr val="bg1"/>
                </a:solidFill>
                <a:latin typeface="Courier New" panose="02070309020205020404" pitchFamily="49" charset="0"/>
                <a:cs typeface="Courier New" panose="02070309020205020404" pitchFamily="49" charset="0"/>
              </a:rPr>
              <a:t>other forest products of the</a:t>
            </a:r>
          </a:p>
          <a:p>
            <a:r>
              <a:rPr lang="en-US" sz="2400" i="1" dirty="0">
                <a:solidFill>
                  <a:schemeClr val="bg1"/>
                </a:solidFill>
                <a:latin typeface="Courier New" panose="02070309020205020404" pitchFamily="49" charset="0"/>
                <a:cs typeface="Courier New" panose="02070309020205020404" pitchFamily="49" charset="0"/>
              </a:rPr>
              <a:t>United States…”</a:t>
            </a:r>
            <a:r>
              <a:rPr lang="en-US" sz="2400" dirty="0">
                <a:solidFill>
                  <a:schemeClr val="bg1"/>
                </a:solidFill>
                <a:latin typeface="Courier New" panose="02070309020205020404" pitchFamily="49" charset="0"/>
                <a:cs typeface="Courier New" panose="02070309020205020404" pitchFamily="49" charset="0"/>
              </a:rPr>
              <a:t>.</a:t>
            </a:r>
            <a:endParaRPr lang="en-US" sz="2400" i="1" dirty="0">
              <a:solidFill>
                <a:schemeClr val="bg1"/>
              </a:solidFill>
              <a:latin typeface="Courier New" panose="02070309020205020404" pitchFamily="49" charset="0"/>
              <a:cs typeface="Courier New" panose="02070309020205020404" pitchFamily="49" charset="0"/>
            </a:endParaRPr>
          </a:p>
          <a:p>
            <a:endParaRPr lang="en-US" i="1" dirty="0"/>
          </a:p>
          <a:p>
            <a:endParaRPr lang="en-US" dirty="0"/>
          </a:p>
        </p:txBody>
      </p:sp>
    </p:spTree>
    <p:extLst>
      <p:ext uri="{BB962C8B-B14F-4D97-AF65-F5344CB8AC3E}">
        <p14:creationId xmlns:p14="http://schemas.microsoft.com/office/powerpoint/2010/main" val="5307928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6F5AA-F1B4-9282-5638-04228916CDF0}"/>
              </a:ext>
            </a:extLst>
          </p:cNvPr>
          <p:cNvPicPr>
            <a:picLocks noChangeAspect="1"/>
          </p:cNvPicPr>
          <p:nvPr/>
        </p:nvPicPr>
        <p:blipFill>
          <a:blip r:embed="rId2"/>
          <a:stretch>
            <a:fillRect/>
          </a:stretch>
        </p:blipFill>
        <p:spPr>
          <a:xfrm>
            <a:off x="140512" y="324853"/>
            <a:ext cx="7795595" cy="6027821"/>
          </a:xfrm>
          <a:prstGeom prst="rect">
            <a:avLst/>
          </a:prstGeom>
        </p:spPr>
      </p:pic>
      <p:sp>
        <p:nvSpPr>
          <p:cNvPr id="5" name="Oval 4">
            <a:extLst>
              <a:ext uri="{FF2B5EF4-FFF2-40B4-BE49-F238E27FC236}">
                <a16:creationId xmlns:a16="http://schemas.microsoft.com/office/drawing/2014/main" id="{76C611BA-700D-0737-129E-379AA9C7915E}"/>
              </a:ext>
            </a:extLst>
          </p:cNvPr>
          <p:cNvSpPr/>
          <p:nvPr/>
        </p:nvSpPr>
        <p:spPr>
          <a:xfrm>
            <a:off x="3641267" y="1371596"/>
            <a:ext cx="794084" cy="794084"/>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8B2921-D170-BA6D-FC90-974E75FB929C}"/>
              </a:ext>
            </a:extLst>
          </p:cNvPr>
          <p:cNvSpPr/>
          <p:nvPr/>
        </p:nvSpPr>
        <p:spPr>
          <a:xfrm>
            <a:off x="2426076" y="4571999"/>
            <a:ext cx="268997" cy="268997"/>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773727-613F-3F8B-2C05-67144B89C114}"/>
              </a:ext>
            </a:extLst>
          </p:cNvPr>
          <p:cNvSpPr/>
          <p:nvPr/>
        </p:nvSpPr>
        <p:spPr>
          <a:xfrm>
            <a:off x="5586082" y="1503947"/>
            <a:ext cx="1127540" cy="469231"/>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1BA3095-61EF-41DC-8DCF-EAFB864526FA}"/>
              </a:ext>
            </a:extLst>
          </p:cNvPr>
          <p:cNvSpPr/>
          <p:nvPr/>
        </p:nvSpPr>
        <p:spPr>
          <a:xfrm>
            <a:off x="1483308" y="1239253"/>
            <a:ext cx="1271921" cy="529385"/>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1AFAE3A-4D7B-FBD9-2E85-A630E43E87EC}"/>
              </a:ext>
            </a:extLst>
          </p:cNvPr>
          <p:cNvSpPr/>
          <p:nvPr/>
        </p:nvSpPr>
        <p:spPr>
          <a:xfrm>
            <a:off x="3295777" y="5089354"/>
            <a:ext cx="1528885" cy="469231"/>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ircle: Hollow 1">
            <a:extLst>
              <a:ext uri="{FF2B5EF4-FFF2-40B4-BE49-F238E27FC236}">
                <a16:creationId xmlns:a16="http://schemas.microsoft.com/office/drawing/2014/main" id="{484B278C-801C-9285-46A1-2A6496A55277}"/>
              </a:ext>
            </a:extLst>
          </p:cNvPr>
          <p:cNvSpPr/>
          <p:nvPr/>
        </p:nvSpPr>
        <p:spPr>
          <a:xfrm>
            <a:off x="4782193" y="3741667"/>
            <a:ext cx="1888959" cy="1888959"/>
          </a:xfrm>
          <a:prstGeom prst="donut">
            <a:avLst>
              <a:gd name="adj" fmla="val 28803"/>
            </a:avLst>
          </a:prstGeom>
          <a:solidFill>
            <a:srgbClr val="FFA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Arrow Connector 10">
            <a:extLst>
              <a:ext uri="{FF2B5EF4-FFF2-40B4-BE49-F238E27FC236}">
                <a16:creationId xmlns:a16="http://schemas.microsoft.com/office/drawing/2014/main" id="{136DF020-E19C-A130-83A9-0B71C7F0E140}"/>
              </a:ext>
            </a:extLst>
          </p:cNvPr>
          <p:cNvCxnSpPr>
            <a:stCxn id="8" idx="2"/>
          </p:cNvCxnSpPr>
          <p:nvPr/>
        </p:nvCxnSpPr>
        <p:spPr>
          <a:xfrm flipH="1">
            <a:off x="6096000" y="1973178"/>
            <a:ext cx="53852" cy="1768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EF1C7B6-DB9F-A920-C380-4095347A29BA}"/>
              </a:ext>
            </a:extLst>
          </p:cNvPr>
          <p:cNvSpPr/>
          <p:nvPr/>
        </p:nvSpPr>
        <p:spPr>
          <a:xfrm>
            <a:off x="5022677" y="1574433"/>
            <a:ext cx="551593" cy="4692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E8D1554-3329-1E2B-D737-7E4A03AD1BF5}"/>
              </a:ext>
            </a:extLst>
          </p:cNvPr>
          <p:cNvSpPr txBox="1"/>
          <p:nvPr/>
        </p:nvSpPr>
        <p:spPr>
          <a:xfrm>
            <a:off x="1483308" y="815079"/>
            <a:ext cx="3966120" cy="400110"/>
          </a:xfrm>
          <a:prstGeom prst="rect">
            <a:avLst/>
          </a:prstGeom>
          <a:noFill/>
        </p:spPr>
        <p:txBody>
          <a:bodyPr wrap="square" rtlCol="0">
            <a:spAutoFit/>
          </a:bodyPr>
          <a:lstStyle/>
          <a:p>
            <a:r>
              <a:rPr lang="en-US" sz="2000" b="1" dirty="0">
                <a:solidFill>
                  <a:srgbClr val="C00000"/>
                </a:solidFill>
              </a:rPr>
              <a:t>DBH ≥ 5”</a:t>
            </a:r>
          </a:p>
        </p:txBody>
      </p:sp>
      <p:sp>
        <p:nvSpPr>
          <p:cNvPr id="13" name="TextBox 12">
            <a:extLst>
              <a:ext uri="{FF2B5EF4-FFF2-40B4-BE49-F238E27FC236}">
                <a16:creationId xmlns:a16="http://schemas.microsoft.com/office/drawing/2014/main" id="{3DEFC274-6B9C-169D-5EDA-2A8716F22835}"/>
              </a:ext>
            </a:extLst>
          </p:cNvPr>
          <p:cNvSpPr txBox="1"/>
          <p:nvPr/>
        </p:nvSpPr>
        <p:spPr>
          <a:xfrm>
            <a:off x="5520013" y="1103835"/>
            <a:ext cx="5057782" cy="400110"/>
          </a:xfrm>
          <a:prstGeom prst="rect">
            <a:avLst/>
          </a:prstGeom>
          <a:noFill/>
        </p:spPr>
        <p:txBody>
          <a:bodyPr wrap="square" rtlCol="0">
            <a:spAutoFit/>
          </a:bodyPr>
          <a:lstStyle/>
          <a:p>
            <a:r>
              <a:rPr lang="en-US" sz="2000" b="1" dirty="0">
                <a:solidFill>
                  <a:srgbClr val="C00000"/>
                </a:solidFill>
              </a:rPr>
              <a:t>DBH ≥ </a:t>
            </a:r>
            <a:r>
              <a:rPr lang="en-US" sz="1400" b="1" dirty="0">
                <a:solidFill>
                  <a:srgbClr val="C00000"/>
                </a:solidFill>
              </a:rPr>
              <a:t>MACRO_BREAKPOINT_DIA </a:t>
            </a:r>
            <a:endParaRPr lang="en-US" sz="2000" b="1" dirty="0">
              <a:solidFill>
                <a:srgbClr val="C00000"/>
              </a:solidFill>
            </a:endParaRPr>
          </a:p>
        </p:txBody>
      </p:sp>
      <p:sp>
        <p:nvSpPr>
          <p:cNvPr id="14" name="Rectangle 13">
            <a:extLst>
              <a:ext uri="{FF2B5EF4-FFF2-40B4-BE49-F238E27FC236}">
                <a16:creationId xmlns:a16="http://schemas.microsoft.com/office/drawing/2014/main" id="{EE88C6AE-710D-301E-8533-A2D43D7D4B53}"/>
              </a:ext>
            </a:extLst>
          </p:cNvPr>
          <p:cNvSpPr/>
          <p:nvPr/>
        </p:nvSpPr>
        <p:spPr>
          <a:xfrm>
            <a:off x="3295777" y="5590116"/>
            <a:ext cx="1708921" cy="59549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5929C8A-C479-8F61-52FA-39828B79F034}"/>
              </a:ext>
            </a:extLst>
          </p:cNvPr>
          <p:cNvSpPr txBox="1"/>
          <p:nvPr/>
        </p:nvSpPr>
        <p:spPr>
          <a:xfrm>
            <a:off x="3115739" y="5558585"/>
            <a:ext cx="1888959" cy="461665"/>
          </a:xfrm>
          <a:prstGeom prst="rect">
            <a:avLst/>
          </a:prstGeom>
          <a:noFill/>
        </p:spPr>
        <p:txBody>
          <a:bodyPr wrap="square" rtlCol="0">
            <a:spAutoFit/>
          </a:bodyPr>
          <a:lstStyle/>
          <a:p>
            <a:r>
              <a:rPr lang="en-US" sz="2400" b="1" dirty="0">
                <a:solidFill>
                  <a:srgbClr val="C00000"/>
                </a:solidFill>
              </a:rPr>
              <a:t>1”≤ DBH &lt; 5”</a:t>
            </a:r>
          </a:p>
        </p:txBody>
      </p:sp>
    </p:spTree>
    <p:extLst>
      <p:ext uri="{BB962C8B-B14F-4D97-AF65-F5344CB8AC3E}">
        <p14:creationId xmlns:p14="http://schemas.microsoft.com/office/powerpoint/2010/main" val="6536076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6F5AA-F1B4-9282-5638-04228916CDF0}"/>
              </a:ext>
            </a:extLst>
          </p:cNvPr>
          <p:cNvPicPr>
            <a:picLocks noChangeAspect="1"/>
          </p:cNvPicPr>
          <p:nvPr/>
        </p:nvPicPr>
        <p:blipFill>
          <a:blip r:embed="rId2"/>
          <a:stretch>
            <a:fillRect/>
          </a:stretch>
        </p:blipFill>
        <p:spPr>
          <a:xfrm>
            <a:off x="140512" y="324853"/>
            <a:ext cx="7795595" cy="6027821"/>
          </a:xfrm>
          <a:prstGeom prst="rect">
            <a:avLst/>
          </a:prstGeom>
        </p:spPr>
      </p:pic>
      <p:sp>
        <p:nvSpPr>
          <p:cNvPr id="5" name="Oval 4">
            <a:extLst>
              <a:ext uri="{FF2B5EF4-FFF2-40B4-BE49-F238E27FC236}">
                <a16:creationId xmlns:a16="http://schemas.microsoft.com/office/drawing/2014/main" id="{76C611BA-700D-0737-129E-379AA9C7915E}"/>
              </a:ext>
            </a:extLst>
          </p:cNvPr>
          <p:cNvSpPr/>
          <p:nvPr/>
        </p:nvSpPr>
        <p:spPr>
          <a:xfrm>
            <a:off x="3641266" y="1359568"/>
            <a:ext cx="794084" cy="794084"/>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28B2921-D170-BA6D-FC90-974E75FB929C}"/>
              </a:ext>
            </a:extLst>
          </p:cNvPr>
          <p:cNvSpPr/>
          <p:nvPr/>
        </p:nvSpPr>
        <p:spPr>
          <a:xfrm>
            <a:off x="2426076" y="4571999"/>
            <a:ext cx="268997" cy="268997"/>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BA3095-61EF-41DC-8DCF-EAFB864526FA}"/>
              </a:ext>
            </a:extLst>
          </p:cNvPr>
          <p:cNvSpPr/>
          <p:nvPr/>
        </p:nvSpPr>
        <p:spPr>
          <a:xfrm>
            <a:off x="1483308" y="1239253"/>
            <a:ext cx="1271921" cy="529385"/>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F5F5C82-3497-F23F-8EAB-8FCFC0031949}"/>
              </a:ext>
            </a:extLst>
          </p:cNvPr>
          <p:cNvSpPr/>
          <p:nvPr/>
        </p:nvSpPr>
        <p:spPr>
          <a:xfrm>
            <a:off x="3093828" y="5570617"/>
            <a:ext cx="1888959" cy="603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1773E-E7C4-8965-6DBF-E7CC7026F39C}"/>
              </a:ext>
            </a:extLst>
          </p:cNvPr>
          <p:cNvSpPr txBox="1"/>
          <p:nvPr/>
        </p:nvSpPr>
        <p:spPr>
          <a:xfrm>
            <a:off x="0" y="815079"/>
            <a:ext cx="3966120" cy="400110"/>
          </a:xfrm>
          <a:prstGeom prst="rect">
            <a:avLst/>
          </a:prstGeom>
          <a:noFill/>
        </p:spPr>
        <p:txBody>
          <a:bodyPr wrap="square" rtlCol="0">
            <a:spAutoFit/>
          </a:bodyPr>
          <a:lstStyle/>
          <a:p>
            <a:r>
              <a:rPr lang="en-US" sz="2000" b="1" dirty="0">
                <a:solidFill>
                  <a:srgbClr val="C00000"/>
                </a:solidFill>
              </a:rPr>
              <a:t>5”≤ DBH &lt; </a:t>
            </a:r>
            <a:r>
              <a:rPr lang="en-US" sz="1400" b="1" dirty="0">
                <a:solidFill>
                  <a:srgbClr val="C00000"/>
                </a:solidFill>
              </a:rPr>
              <a:t>MACRO_BREAKPOINT_DIA</a:t>
            </a:r>
            <a:endParaRPr lang="en-US" sz="2000" b="1" dirty="0">
              <a:solidFill>
                <a:srgbClr val="C00000"/>
              </a:solidFill>
            </a:endParaRPr>
          </a:p>
        </p:txBody>
      </p:sp>
      <p:sp>
        <p:nvSpPr>
          <p:cNvPr id="13" name="Rectangle 12">
            <a:extLst>
              <a:ext uri="{FF2B5EF4-FFF2-40B4-BE49-F238E27FC236}">
                <a16:creationId xmlns:a16="http://schemas.microsoft.com/office/drawing/2014/main" id="{C8979182-0F39-FCD5-6820-AE6A1C1485F8}"/>
              </a:ext>
            </a:extLst>
          </p:cNvPr>
          <p:cNvSpPr/>
          <p:nvPr/>
        </p:nvSpPr>
        <p:spPr>
          <a:xfrm>
            <a:off x="5040793" y="950495"/>
            <a:ext cx="2430818" cy="5223257"/>
          </a:xfrm>
          <a:prstGeom prst="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FCB33B-30E1-9579-A8C6-70684F80D03C}"/>
              </a:ext>
            </a:extLst>
          </p:cNvPr>
          <p:cNvSpPr/>
          <p:nvPr/>
        </p:nvSpPr>
        <p:spPr>
          <a:xfrm>
            <a:off x="3093828" y="2743201"/>
            <a:ext cx="2019592" cy="4056193"/>
          </a:xfrm>
          <a:prstGeom prst="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FB3685-109D-5EBC-C70B-C0693C7578CF}"/>
              </a:ext>
            </a:extLst>
          </p:cNvPr>
          <p:cNvSpPr/>
          <p:nvPr/>
        </p:nvSpPr>
        <p:spPr>
          <a:xfrm>
            <a:off x="1074236" y="2153653"/>
            <a:ext cx="2019592" cy="4645742"/>
          </a:xfrm>
          <a:prstGeom prst="rect">
            <a:avLst/>
          </a:prstGeom>
          <a:solidFill>
            <a:schemeClr val="bg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03EF9B7-444F-F916-4AFA-D351BAB48089}"/>
              </a:ext>
            </a:extLst>
          </p:cNvPr>
          <p:cNvSpPr txBox="1"/>
          <p:nvPr/>
        </p:nvSpPr>
        <p:spPr>
          <a:xfrm>
            <a:off x="7529617" y="903780"/>
            <a:ext cx="4395978" cy="3016210"/>
          </a:xfrm>
          <a:prstGeom prst="rect">
            <a:avLst/>
          </a:prstGeom>
          <a:noFill/>
        </p:spPr>
        <p:txBody>
          <a:bodyPr wrap="square" rtlCol="0">
            <a:spAutoFit/>
          </a:bodyPr>
          <a:lstStyle/>
          <a:p>
            <a:r>
              <a:rPr lang="en-US" dirty="0"/>
              <a:t>1 subplot = 1809.5574 sq ft</a:t>
            </a:r>
          </a:p>
          <a:p>
            <a:br>
              <a:rPr lang="en-US" dirty="0"/>
            </a:br>
            <a:r>
              <a:rPr lang="en-US" dirty="0"/>
              <a:t> / 43560 sq ft per acre = 0.04154172 acres</a:t>
            </a:r>
          </a:p>
          <a:p>
            <a:endParaRPr lang="en-US" dirty="0"/>
          </a:p>
          <a:p>
            <a:r>
              <a:rPr lang="en-US" dirty="0"/>
              <a:t>* 4 subplots per plot = 0.166167 acres</a:t>
            </a:r>
          </a:p>
          <a:p>
            <a:endParaRPr lang="en-US" dirty="0"/>
          </a:p>
          <a:p>
            <a:r>
              <a:rPr lang="en-US" dirty="0"/>
              <a:t>1 tree on subplot = 1/0.166167 acres</a:t>
            </a:r>
          </a:p>
          <a:p>
            <a:endParaRPr lang="en-US" dirty="0"/>
          </a:p>
          <a:p>
            <a:r>
              <a:rPr lang="en-US" sz="2400" b="1" dirty="0"/>
              <a:t>= 6.018046 trees per acre (TPA)</a:t>
            </a:r>
          </a:p>
          <a:p>
            <a:endParaRPr lang="en-US" dirty="0"/>
          </a:p>
        </p:txBody>
      </p:sp>
    </p:spTree>
    <p:extLst>
      <p:ext uri="{BB962C8B-B14F-4D97-AF65-F5344CB8AC3E}">
        <p14:creationId xmlns:p14="http://schemas.microsoft.com/office/powerpoint/2010/main" val="13048697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0CDCF-F4D0-5A8B-F96E-301C9403B96C}"/>
              </a:ext>
            </a:extLst>
          </p:cNvPr>
          <p:cNvPicPr>
            <a:picLocks noChangeAspect="1"/>
          </p:cNvPicPr>
          <p:nvPr/>
        </p:nvPicPr>
        <p:blipFill>
          <a:blip r:embed="rId2"/>
          <a:stretch>
            <a:fillRect/>
          </a:stretch>
        </p:blipFill>
        <p:spPr>
          <a:xfrm>
            <a:off x="140512" y="324853"/>
            <a:ext cx="7795595" cy="6027821"/>
          </a:xfrm>
          <a:prstGeom prst="rect">
            <a:avLst/>
          </a:prstGeom>
        </p:spPr>
      </p:pic>
      <p:sp>
        <p:nvSpPr>
          <p:cNvPr id="5" name="Oval 4">
            <a:extLst>
              <a:ext uri="{FF2B5EF4-FFF2-40B4-BE49-F238E27FC236}">
                <a16:creationId xmlns:a16="http://schemas.microsoft.com/office/drawing/2014/main" id="{FF71319E-CA83-4913-6D88-B4A442396E88}"/>
              </a:ext>
            </a:extLst>
          </p:cNvPr>
          <p:cNvSpPr/>
          <p:nvPr/>
        </p:nvSpPr>
        <p:spPr>
          <a:xfrm>
            <a:off x="3641267" y="1371596"/>
            <a:ext cx="794084" cy="794084"/>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F270F8C-92C7-C80C-E7ED-33F686FC04B7}"/>
              </a:ext>
            </a:extLst>
          </p:cNvPr>
          <p:cNvSpPr/>
          <p:nvPr/>
        </p:nvSpPr>
        <p:spPr>
          <a:xfrm>
            <a:off x="2426076" y="4571999"/>
            <a:ext cx="268997" cy="268997"/>
          </a:xfrm>
          <a:prstGeom prst="ellipse">
            <a:avLst/>
          </a:prstGeom>
          <a:solidFill>
            <a:srgbClr val="FF3300">
              <a:alpha val="427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D0183F6-9D9A-D734-9011-CDC4A96949FC}"/>
              </a:ext>
            </a:extLst>
          </p:cNvPr>
          <p:cNvSpPr/>
          <p:nvPr/>
        </p:nvSpPr>
        <p:spPr>
          <a:xfrm>
            <a:off x="5586082" y="1503947"/>
            <a:ext cx="1127540" cy="469231"/>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5ED2589-63EF-ACDE-53C2-39F6AC94635E}"/>
              </a:ext>
            </a:extLst>
          </p:cNvPr>
          <p:cNvSpPr/>
          <p:nvPr/>
        </p:nvSpPr>
        <p:spPr>
          <a:xfrm>
            <a:off x="1483308" y="1239253"/>
            <a:ext cx="1271921" cy="529385"/>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EDD869B-42DC-7786-9A81-75D4F684059E}"/>
              </a:ext>
            </a:extLst>
          </p:cNvPr>
          <p:cNvSpPr/>
          <p:nvPr/>
        </p:nvSpPr>
        <p:spPr>
          <a:xfrm>
            <a:off x="3295777" y="5089354"/>
            <a:ext cx="1528885" cy="469231"/>
          </a:xfrm>
          <a:prstGeom prst="rect">
            <a:avLst/>
          </a:prstGeom>
          <a:noFill/>
          <a:ln w="28575">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ircle: Hollow 13">
            <a:extLst>
              <a:ext uri="{FF2B5EF4-FFF2-40B4-BE49-F238E27FC236}">
                <a16:creationId xmlns:a16="http://schemas.microsoft.com/office/drawing/2014/main" id="{23D1B851-11AA-D7E0-FE8D-F4A016266E2F}"/>
              </a:ext>
            </a:extLst>
          </p:cNvPr>
          <p:cNvSpPr/>
          <p:nvPr/>
        </p:nvSpPr>
        <p:spPr>
          <a:xfrm>
            <a:off x="4782193" y="3741667"/>
            <a:ext cx="1888959" cy="1888959"/>
          </a:xfrm>
          <a:prstGeom prst="donut">
            <a:avLst>
              <a:gd name="adj" fmla="val 28803"/>
            </a:avLst>
          </a:prstGeom>
          <a:solidFill>
            <a:srgbClr val="FFA8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F4332A56-A81B-D7BA-C840-373BC36EA248}"/>
              </a:ext>
            </a:extLst>
          </p:cNvPr>
          <p:cNvCxnSpPr>
            <a:stCxn id="9" idx="2"/>
          </p:cNvCxnSpPr>
          <p:nvPr/>
        </p:nvCxnSpPr>
        <p:spPr>
          <a:xfrm flipH="1">
            <a:off x="6096000" y="1973178"/>
            <a:ext cx="53852" cy="17684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707D24B-48E5-5C6E-04B1-8E642CAFED97}"/>
              </a:ext>
            </a:extLst>
          </p:cNvPr>
          <p:cNvSpPr/>
          <p:nvPr/>
        </p:nvSpPr>
        <p:spPr>
          <a:xfrm>
            <a:off x="5022677" y="1574433"/>
            <a:ext cx="551593" cy="46923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C75B4F1-D5BB-EA1E-C24F-D694979E04CC}"/>
              </a:ext>
            </a:extLst>
          </p:cNvPr>
          <p:cNvSpPr txBox="1"/>
          <p:nvPr/>
        </p:nvSpPr>
        <p:spPr>
          <a:xfrm>
            <a:off x="1483308" y="815079"/>
            <a:ext cx="3966120" cy="400110"/>
          </a:xfrm>
          <a:prstGeom prst="rect">
            <a:avLst/>
          </a:prstGeom>
          <a:noFill/>
        </p:spPr>
        <p:txBody>
          <a:bodyPr wrap="square" rtlCol="0">
            <a:spAutoFit/>
          </a:bodyPr>
          <a:lstStyle/>
          <a:p>
            <a:r>
              <a:rPr lang="en-US" sz="2000" b="1" dirty="0">
                <a:solidFill>
                  <a:srgbClr val="C00000"/>
                </a:solidFill>
              </a:rPr>
              <a:t>DBH ≥ 5”</a:t>
            </a:r>
          </a:p>
        </p:txBody>
      </p:sp>
      <p:sp>
        <p:nvSpPr>
          <p:cNvPr id="23" name="TextBox 22">
            <a:extLst>
              <a:ext uri="{FF2B5EF4-FFF2-40B4-BE49-F238E27FC236}">
                <a16:creationId xmlns:a16="http://schemas.microsoft.com/office/drawing/2014/main" id="{2E022912-AB7D-32FD-BAD1-B0230B6EA825}"/>
              </a:ext>
            </a:extLst>
          </p:cNvPr>
          <p:cNvSpPr txBox="1"/>
          <p:nvPr/>
        </p:nvSpPr>
        <p:spPr>
          <a:xfrm>
            <a:off x="5520013" y="1103835"/>
            <a:ext cx="5057782" cy="400110"/>
          </a:xfrm>
          <a:prstGeom prst="rect">
            <a:avLst/>
          </a:prstGeom>
          <a:noFill/>
        </p:spPr>
        <p:txBody>
          <a:bodyPr wrap="square" rtlCol="0">
            <a:spAutoFit/>
          </a:bodyPr>
          <a:lstStyle/>
          <a:p>
            <a:r>
              <a:rPr lang="en-US" sz="2000" b="1" dirty="0">
                <a:solidFill>
                  <a:srgbClr val="C00000"/>
                </a:solidFill>
              </a:rPr>
              <a:t>DBH ≥ </a:t>
            </a:r>
            <a:r>
              <a:rPr lang="en-US" sz="1400" b="1" dirty="0">
                <a:solidFill>
                  <a:srgbClr val="C00000"/>
                </a:solidFill>
              </a:rPr>
              <a:t>MACRO_BREAKPOINT_DIA </a:t>
            </a:r>
            <a:endParaRPr lang="en-US" sz="2000" b="1" dirty="0">
              <a:solidFill>
                <a:srgbClr val="C00000"/>
              </a:solidFill>
            </a:endParaRPr>
          </a:p>
        </p:txBody>
      </p:sp>
      <p:sp>
        <p:nvSpPr>
          <p:cNvPr id="24" name="Rectangle 23">
            <a:extLst>
              <a:ext uri="{FF2B5EF4-FFF2-40B4-BE49-F238E27FC236}">
                <a16:creationId xmlns:a16="http://schemas.microsoft.com/office/drawing/2014/main" id="{9D7AACBE-0D21-537D-4606-057FD5F3FCE9}"/>
              </a:ext>
            </a:extLst>
          </p:cNvPr>
          <p:cNvSpPr/>
          <p:nvPr/>
        </p:nvSpPr>
        <p:spPr>
          <a:xfrm>
            <a:off x="3295777" y="5590116"/>
            <a:ext cx="1708921" cy="59549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8EB970C-A299-822C-B37E-43FA079A821B}"/>
              </a:ext>
            </a:extLst>
          </p:cNvPr>
          <p:cNvSpPr txBox="1"/>
          <p:nvPr/>
        </p:nvSpPr>
        <p:spPr>
          <a:xfrm>
            <a:off x="3115739" y="5558585"/>
            <a:ext cx="1888959" cy="461665"/>
          </a:xfrm>
          <a:prstGeom prst="rect">
            <a:avLst/>
          </a:prstGeom>
          <a:noFill/>
        </p:spPr>
        <p:txBody>
          <a:bodyPr wrap="square" rtlCol="0">
            <a:spAutoFit/>
          </a:bodyPr>
          <a:lstStyle/>
          <a:p>
            <a:r>
              <a:rPr lang="en-US" sz="2400" b="1" dirty="0">
                <a:solidFill>
                  <a:srgbClr val="C00000"/>
                </a:solidFill>
              </a:rPr>
              <a:t>1”≤ DBH &lt; 5”</a:t>
            </a:r>
          </a:p>
        </p:txBody>
      </p:sp>
      <p:sp>
        <p:nvSpPr>
          <p:cNvPr id="16" name="TextBox 15">
            <a:extLst>
              <a:ext uri="{FF2B5EF4-FFF2-40B4-BE49-F238E27FC236}">
                <a16:creationId xmlns:a16="http://schemas.microsoft.com/office/drawing/2014/main" id="{003EF9B7-444F-F916-4AFA-D351BAB48089}"/>
              </a:ext>
            </a:extLst>
          </p:cNvPr>
          <p:cNvSpPr txBox="1"/>
          <p:nvPr/>
        </p:nvSpPr>
        <p:spPr>
          <a:xfrm>
            <a:off x="7398767" y="1738562"/>
            <a:ext cx="4395978" cy="3323987"/>
          </a:xfrm>
          <a:prstGeom prst="rect">
            <a:avLst/>
          </a:prstGeom>
          <a:noFill/>
        </p:spPr>
        <p:txBody>
          <a:bodyPr wrap="square" rtlCol="0">
            <a:spAutoFit/>
          </a:bodyPr>
          <a:lstStyle/>
          <a:p>
            <a:r>
              <a:rPr lang="en-US" sz="2400" b="1" u="sng" dirty="0"/>
              <a:t>TPA_UNADJ</a:t>
            </a:r>
          </a:p>
          <a:p>
            <a:endParaRPr lang="en-US" sz="2400" b="1" dirty="0"/>
          </a:p>
          <a:p>
            <a:r>
              <a:rPr lang="en-US" sz="2400" b="1" dirty="0"/>
              <a:t>Subplot = 6.018046</a:t>
            </a:r>
          </a:p>
          <a:p>
            <a:endParaRPr lang="en-US" sz="2400" b="1" dirty="0"/>
          </a:p>
          <a:p>
            <a:r>
              <a:rPr lang="en-US" sz="2400" b="1" dirty="0"/>
              <a:t>Microplot = 74.965282</a:t>
            </a:r>
          </a:p>
          <a:p>
            <a:endParaRPr lang="en-US" sz="2400" b="1" dirty="0"/>
          </a:p>
          <a:p>
            <a:r>
              <a:rPr lang="en-US" sz="2400" b="1" dirty="0"/>
              <a:t>Macroplot = 0.999188</a:t>
            </a:r>
          </a:p>
          <a:p>
            <a:endParaRPr lang="en-US" sz="2400" b="1" dirty="0"/>
          </a:p>
          <a:p>
            <a:endParaRPr lang="en-US" dirty="0"/>
          </a:p>
        </p:txBody>
      </p:sp>
    </p:spTree>
    <p:extLst>
      <p:ext uri="{BB962C8B-B14F-4D97-AF65-F5344CB8AC3E}">
        <p14:creationId xmlns:p14="http://schemas.microsoft.com/office/powerpoint/2010/main" val="1699911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pic>
        <p:nvPicPr>
          <p:cNvPr id="3" name="Graphic 2" descr="Fir tree with solid fill">
            <a:extLst>
              <a:ext uri="{FF2B5EF4-FFF2-40B4-BE49-F238E27FC236}">
                <a16:creationId xmlns:a16="http://schemas.microsoft.com/office/drawing/2014/main" id="{DCA5244F-7843-900C-EC7B-425539138FC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5689" y="1975279"/>
            <a:ext cx="371184" cy="679144"/>
          </a:xfrm>
          <a:prstGeom prst="rect">
            <a:avLst/>
          </a:prstGeom>
        </p:spPr>
      </p:pic>
      <p:sp>
        <p:nvSpPr>
          <p:cNvPr id="9" name="TextBox 8">
            <a:extLst>
              <a:ext uri="{FF2B5EF4-FFF2-40B4-BE49-F238E27FC236}">
                <a16:creationId xmlns:a16="http://schemas.microsoft.com/office/drawing/2014/main" id="{CE3B0CB6-69FF-3C12-7A90-44E1B9A58575}"/>
              </a:ext>
            </a:extLst>
          </p:cNvPr>
          <p:cNvSpPr txBox="1"/>
          <p:nvPr/>
        </p:nvSpPr>
        <p:spPr>
          <a:xfrm>
            <a:off x="3583315" y="1155763"/>
            <a:ext cx="906017" cy="369332"/>
          </a:xfrm>
          <a:prstGeom prst="rect">
            <a:avLst/>
          </a:prstGeom>
          <a:noFill/>
        </p:spPr>
        <p:txBody>
          <a:bodyPr wrap="none" rtlCol="0">
            <a:spAutoFit/>
          </a:bodyPr>
          <a:lstStyle/>
          <a:p>
            <a:r>
              <a:rPr lang="en-US" b="1" dirty="0"/>
              <a:t>subplot</a:t>
            </a:r>
          </a:p>
        </p:txBody>
      </p:sp>
      <p:sp>
        <p:nvSpPr>
          <p:cNvPr id="10" name="TextBox 9">
            <a:extLst>
              <a:ext uri="{FF2B5EF4-FFF2-40B4-BE49-F238E27FC236}">
                <a16:creationId xmlns:a16="http://schemas.microsoft.com/office/drawing/2014/main" id="{9344FBA4-246C-E1AD-9AE5-3A083285CA71}"/>
              </a:ext>
            </a:extLst>
          </p:cNvPr>
          <p:cNvSpPr txBox="1"/>
          <p:nvPr/>
        </p:nvSpPr>
        <p:spPr>
          <a:xfrm>
            <a:off x="5093875" y="3784107"/>
            <a:ext cx="1109984" cy="369332"/>
          </a:xfrm>
          <a:prstGeom prst="rect">
            <a:avLst/>
          </a:prstGeom>
          <a:noFill/>
        </p:spPr>
        <p:txBody>
          <a:bodyPr wrap="none" rtlCol="0">
            <a:spAutoFit/>
          </a:bodyPr>
          <a:lstStyle/>
          <a:p>
            <a:r>
              <a:rPr lang="en-US" b="1" dirty="0"/>
              <a:t>microplot</a:t>
            </a:r>
          </a:p>
        </p:txBody>
      </p:sp>
      <p:cxnSp>
        <p:nvCxnSpPr>
          <p:cNvPr id="12" name="Straight Arrow Connector 11">
            <a:extLst>
              <a:ext uri="{FF2B5EF4-FFF2-40B4-BE49-F238E27FC236}">
                <a16:creationId xmlns:a16="http://schemas.microsoft.com/office/drawing/2014/main" id="{B9ED376B-6802-FBE8-9C89-51D02F455AF1}"/>
              </a:ext>
            </a:extLst>
          </p:cNvPr>
          <p:cNvCxnSpPr>
            <a:stCxn id="9" idx="2"/>
          </p:cNvCxnSpPr>
          <p:nvPr/>
        </p:nvCxnSpPr>
        <p:spPr>
          <a:xfrm flipH="1">
            <a:off x="3780598" y="1525095"/>
            <a:ext cx="255726" cy="470059"/>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3B01A4-F42B-E61B-D55D-F23F33A8894A}"/>
              </a:ext>
            </a:extLst>
          </p:cNvPr>
          <p:cNvCxnSpPr>
            <a:stCxn id="10" idx="0"/>
            <a:endCxn id="4" idx="5"/>
          </p:cNvCxnSpPr>
          <p:nvPr/>
        </p:nvCxnSpPr>
        <p:spPr>
          <a:xfrm flipH="1" flipV="1">
            <a:off x="4874580" y="3040879"/>
            <a:ext cx="774287" cy="743228"/>
          </a:xfrm>
          <a:prstGeom prst="straightConnector1">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3F74F21-D8AC-44D6-5A6E-3925B340E452}"/>
              </a:ext>
            </a:extLst>
          </p:cNvPr>
          <p:cNvSpPr txBox="1"/>
          <p:nvPr/>
        </p:nvSpPr>
        <p:spPr>
          <a:xfrm>
            <a:off x="4138376" y="2271569"/>
            <a:ext cx="1045479" cy="369332"/>
          </a:xfrm>
          <a:prstGeom prst="rect">
            <a:avLst/>
          </a:prstGeom>
          <a:noFill/>
        </p:spPr>
        <p:txBody>
          <a:bodyPr wrap="none" rtlCol="0">
            <a:spAutoFit/>
          </a:bodyPr>
          <a:lstStyle/>
          <a:p>
            <a:r>
              <a:rPr lang="en-US" b="1" dirty="0">
                <a:solidFill>
                  <a:srgbClr val="C00000"/>
                </a:solidFill>
              </a:rPr>
              <a:t>DBH = 3”</a:t>
            </a:r>
          </a:p>
        </p:txBody>
      </p:sp>
      <p:sp>
        <p:nvSpPr>
          <p:cNvPr id="20" name="TextBox 19">
            <a:extLst>
              <a:ext uri="{FF2B5EF4-FFF2-40B4-BE49-F238E27FC236}">
                <a16:creationId xmlns:a16="http://schemas.microsoft.com/office/drawing/2014/main" id="{0625E84F-834B-F9CA-352D-415D762F3D7E}"/>
              </a:ext>
            </a:extLst>
          </p:cNvPr>
          <p:cNvSpPr txBox="1"/>
          <p:nvPr/>
        </p:nvSpPr>
        <p:spPr>
          <a:xfrm>
            <a:off x="3067789" y="3341043"/>
            <a:ext cx="1162498" cy="369332"/>
          </a:xfrm>
          <a:prstGeom prst="rect">
            <a:avLst/>
          </a:prstGeom>
          <a:noFill/>
        </p:spPr>
        <p:txBody>
          <a:bodyPr wrap="none" rtlCol="0">
            <a:spAutoFit/>
          </a:bodyPr>
          <a:lstStyle/>
          <a:p>
            <a:r>
              <a:rPr lang="en-US" b="1" dirty="0">
                <a:solidFill>
                  <a:srgbClr val="C00000"/>
                </a:solidFill>
              </a:rPr>
              <a:t>DBH = 18”</a:t>
            </a:r>
          </a:p>
        </p:txBody>
      </p:sp>
      <p:sp>
        <p:nvSpPr>
          <p:cNvPr id="21" name="TextBox 20">
            <a:extLst>
              <a:ext uri="{FF2B5EF4-FFF2-40B4-BE49-F238E27FC236}">
                <a16:creationId xmlns:a16="http://schemas.microsoft.com/office/drawing/2014/main" id="{82BE32DE-1706-25E0-7E71-A6B69B28C74C}"/>
              </a:ext>
            </a:extLst>
          </p:cNvPr>
          <p:cNvSpPr txBox="1"/>
          <p:nvPr/>
        </p:nvSpPr>
        <p:spPr>
          <a:xfrm>
            <a:off x="1133764" y="682149"/>
            <a:ext cx="1162498" cy="369332"/>
          </a:xfrm>
          <a:prstGeom prst="rect">
            <a:avLst/>
          </a:prstGeom>
          <a:noFill/>
        </p:spPr>
        <p:txBody>
          <a:bodyPr wrap="none" rtlCol="0">
            <a:spAutoFit/>
          </a:bodyPr>
          <a:lstStyle/>
          <a:p>
            <a:r>
              <a:rPr lang="en-US" b="1" dirty="0">
                <a:solidFill>
                  <a:srgbClr val="C00000"/>
                </a:solidFill>
              </a:rPr>
              <a:t>DBH = 11”</a:t>
            </a:r>
          </a:p>
        </p:txBody>
      </p:sp>
      <p:sp>
        <p:nvSpPr>
          <p:cNvPr id="22" name="TextBox 21">
            <a:extLst>
              <a:ext uri="{FF2B5EF4-FFF2-40B4-BE49-F238E27FC236}">
                <a16:creationId xmlns:a16="http://schemas.microsoft.com/office/drawing/2014/main" id="{983CC5B6-83CC-CC40-1058-6483EC480C8D}"/>
              </a:ext>
            </a:extLst>
          </p:cNvPr>
          <p:cNvSpPr txBox="1"/>
          <p:nvPr/>
        </p:nvSpPr>
        <p:spPr>
          <a:xfrm>
            <a:off x="283476" y="2086903"/>
            <a:ext cx="1045479" cy="369332"/>
          </a:xfrm>
          <a:prstGeom prst="rect">
            <a:avLst/>
          </a:prstGeom>
          <a:noFill/>
        </p:spPr>
        <p:txBody>
          <a:bodyPr wrap="none" rtlCol="0">
            <a:spAutoFit/>
          </a:bodyPr>
          <a:lstStyle/>
          <a:p>
            <a:r>
              <a:rPr lang="en-US" b="1" dirty="0">
                <a:solidFill>
                  <a:srgbClr val="C00000"/>
                </a:solidFill>
              </a:rPr>
              <a:t>DBH = 4”</a:t>
            </a:r>
          </a:p>
        </p:txBody>
      </p:sp>
    </p:spTree>
    <p:extLst>
      <p:ext uri="{BB962C8B-B14F-4D97-AF65-F5344CB8AC3E}">
        <p14:creationId xmlns:p14="http://schemas.microsoft.com/office/powerpoint/2010/main" val="2665719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pic>
        <p:nvPicPr>
          <p:cNvPr id="3" name="Graphic 2" descr="Fir tree with solid fill">
            <a:extLst>
              <a:ext uri="{FF2B5EF4-FFF2-40B4-BE49-F238E27FC236}">
                <a16:creationId xmlns:a16="http://schemas.microsoft.com/office/drawing/2014/main" id="{DCA5244F-7843-900C-EC7B-425539138FC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5689" y="1975279"/>
            <a:ext cx="371184" cy="679144"/>
          </a:xfrm>
          <a:prstGeom prst="rect">
            <a:avLst/>
          </a:prstGeom>
        </p:spPr>
      </p:pic>
      <p:sp>
        <p:nvSpPr>
          <p:cNvPr id="5" name="TextBox 4">
            <a:extLst>
              <a:ext uri="{FF2B5EF4-FFF2-40B4-BE49-F238E27FC236}">
                <a16:creationId xmlns:a16="http://schemas.microsoft.com/office/drawing/2014/main" id="{890AF08A-3BCA-4A13-64D8-4CD8EB4FAC51}"/>
              </a:ext>
            </a:extLst>
          </p:cNvPr>
          <p:cNvSpPr txBox="1"/>
          <p:nvPr/>
        </p:nvSpPr>
        <p:spPr>
          <a:xfrm>
            <a:off x="1102638" y="1537136"/>
            <a:ext cx="1035960" cy="523220"/>
          </a:xfrm>
          <a:prstGeom prst="rect">
            <a:avLst/>
          </a:prstGeom>
          <a:noFill/>
        </p:spPr>
        <p:txBody>
          <a:bodyPr wrap="square" rtlCol="0">
            <a:spAutoFit/>
          </a:bodyPr>
          <a:lstStyle/>
          <a:p>
            <a:r>
              <a:rPr lang="en-US" sz="2800" b="1" dirty="0"/>
              <a:t>--</a:t>
            </a:r>
          </a:p>
        </p:txBody>
      </p:sp>
    </p:spTree>
    <p:extLst>
      <p:ext uri="{BB962C8B-B14F-4D97-AF65-F5344CB8AC3E}">
        <p14:creationId xmlns:p14="http://schemas.microsoft.com/office/powerpoint/2010/main" val="1212527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Tree>
    <p:extLst>
      <p:ext uri="{BB962C8B-B14F-4D97-AF65-F5344CB8AC3E}">
        <p14:creationId xmlns:p14="http://schemas.microsoft.com/office/powerpoint/2010/main" val="33180991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
        <p:nvSpPr>
          <p:cNvPr id="3" name="Oval 2">
            <a:extLst>
              <a:ext uri="{FF2B5EF4-FFF2-40B4-BE49-F238E27FC236}">
                <a16:creationId xmlns:a16="http://schemas.microsoft.com/office/drawing/2014/main" id="{A8835C29-DE98-E85F-B358-20473A09096A}"/>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46F75F-2E5C-73BB-C98F-FDBEF1A8D63F}"/>
              </a:ext>
            </a:extLst>
          </p:cNvPr>
          <p:cNvSpPr/>
          <p:nvPr/>
        </p:nvSpPr>
        <p:spPr>
          <a:xfrm>
            <a:off x="9614517" y="2654422"/>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ir tree with solid fill">
            <a:extLst>
              <a:ext uri="{FF2B5EF4-FFF2-40B4-BE49-F238E27FC236}">
                <a16:creationId xmlns:a16="http://schemas.microsoft.com/office/drawing/2014/main" id="{AD83FBD1-DC5A-B788-499E-BFA09DACAF2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7452" y="639192"/>
            <a:ext cx="1151643" cy="2107126"/>
          </a:xfrm>
          <a:prstGeom prst="rect">
            <a:avLst/>
          </a:prstGeom>
        </p:spPr>
      </p:pic>
      <p:pic>
        <p:nvPicPr>
          <p:cNvPr id="10" name="Graphic 9" descr="Fir tree with solid fill">
            <a:extLst>
              <a:ext uri="{FF2B5EF4-FFF2-40B4-BE49-F238E27FC236}">
                <a16:creationId xmlns:a16="http://schemas.microsoft.com/office/drawing/2014/main" id="{E09EA0C9-C8C8-E251-9640-B4C0E8052FB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3017" y="1320554"/>
            <a:ext cx="1346447" cy="2463553"/>
          </a:xfrm>
          <a:prstGeom prst="rect">
            <a:avLst/>
          </a:prstGeom>
        </p:spPr>
      </p:pic>
      <p:pic>
        <p:nvPicPr>
          <p:cNvPr id="11" name="Graphic 10" descr="Fir tree with solid fill">
            <a:extLst>
              <a:ext uri="{FF2B5EF4-FFF2-40B4-BE49-F238E27FC236}">
                <a16:creationId xmlns:a16="http://schemas.microsoft.com/office/drawing/2014/main" id="{C413AEEA-B3EB-A139-8DE6-0A793D19A4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93606" y="1320554"/>
            <a:ext cx="1430512" cy="1631268"/>
          </a:xfrm>
          <a:prstGeom prst="rect">
            <a:avLst/>
          </a:prstGeom>
        </p:spPr>
      </p:pic>
      <p:sp>
        <p:nvSpPr>
          <p:cNvPr id="12" name="Rectangle 11">
            <a:extLst>
              <a:ext uri="{FF2B5EF4-FFF2-40B4-BE49-F238E27FC236}">
                <a16:creationId xmlns:a16="http://schemas.microsoft.com/office/drawing/2014/main" id="{BC0D4F63-CF5D-553B-5463-40A47A00A29E}"/>
              </a:ext>
            </a:extLst>
          </p:cNvPr>
          <p:cNvSpPr/>
          <p:nvPr/>
        </p:nvSpPr>
        <p:spPr>
          <a:xfrm>
            <a:off x="185489" y="106575"/>
            <a:ext cx="5900691" cy="604701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95BB9F0-1A8B-562F-52A9-7BB090041688}"/>
              </a:ext>
            </a:extLst>
          </p:cNvPr>
          <p:cNvSpPr txBox="1"/>
          <p:nvPr/>
        </p:nvSpPr>
        <p:spPr>
          <a:xfrm>
            <a:off x="9908862" y="1273042"/>
            <a:ext cx="1045479" cy="369332"/>
          </a:xfrm>
          <a:prstGeom prst="rect">
            <a:avLst/>
          </a:prstGeom>
          <a:noFill/>
        </p:spPr>
        <p:txBody>
          <a:bodyPr wrap="none" rtlCol="0">
            <a:spAutoFit/>
          </a:bodyPr>
          <a:lstStyle/>
          <a:p>
            <a:r>
              <a:rPr lang="en-US" b="1" dirty="0">
                <a:solidFill>
                  <a:srgbClr val="C00000"/>
                </a:solidFill>
              </a:rPr>
              <a:t>DBH = 7”</a:t>
            </a:r>
          </a:p>
        </p:txBody>
      </p:sp>
      <p:sp>
        <p:nvSpPr>
          <p:cNvPr id="22" name="TextBox 21">
            <a:extLst>
              <a:ext uri="{FF2B5EF4-FFF2-40B4-BE49-F238E27FC236}">
                <a16:creationId xmlns:a16="http://schemas.microsoft.com/office/drawing/2014/main" id="{65CBC6EB-4B42-E0BE-6706-7F134BDF41D5}"/>
              </a:ext>
            </a:extLst>
          </p:cNvPr>
          <p:cNvSpPr txBox="1"/>
          <p:nvPr/>
        </p:nvSpPr>
        <p:spPr>
          <a:xfrm>
            <a:off x="8388736" y="1147438"/>
            <a:ext cx="1162498" cy="369332"/>
          </a:xfrm>
          <a:prstGeom prst="rect">
            <a:avLst/>
          </a:prstGeom>
          <a:noFill/>
        </p:spPr>
        <p:txBody>
          <a:bodyPr wrap="none" rtlCol="0">
            <a:spAutoFit/>
          </a:bodyPr>
          <a:lstStyle/>
          <a:p>
            <a:r>
              <a:rPr lang="en-US" b="1" dirty="0">
                <a:solidFill>
                  <a:srgbClr val="C00000"/>
                </a:solidFill>
              </a:rPr>
              <a:t>DBH = 19”</a:t>
            </a:r>
          </a:p>
        </p:txBody>
      </p:sp>
      <p:sp>
        <p:nvSpPr>
          <p:cNvPr id="23" name="TextBox 22">
            <a:extLst>
              <a:ext uri="{FF2B5EF4-FFF2-40B4-BE49-F238E27FC236}">
                <a16:creationId xmlns:a16="http://schemas.microsoft.com/office/drawing/2014/main" id="{7F95A9C9-51D3-1E5A-14B9-D26672A938B4}"/>
              </a:ext>
            </a:extLst>
          </p:cNvPr>
          <p:cNvSpPr txBox="1"/>
          <p:nvPr/>
        </p:nvSpPr>
        <p:spPr>
          <a:xfrm>
            <a:off x="6927472" y="605786"/>
            <a:ext cx="1162498" cy="369332"/>
          </a:xfrm>
          <a:prstGeom prst="rect">
            <a:avLst/>
          </a:prstGeom>
          <a:noFill/>
        </p:spPr>
        <p:txBody>
          <a:bodyPr wrap="none" rtlCol="0">
            <a:spAutoFit/>
          </a:bodyPr>
          <a:lstStyle/>
          <a:p>
            <a:r>
              <a:rPr lang="en-US" b="1" dirty="0">
                <a:solidFill>
                  <a:srgbClr val="C00000"/>
                </a:solidFill>
              </a:rPr>
              <a:t>DBH = 13”</a:t>
            </a:r>
          </a:p>
        </p:txBody>
      </p:sp>
    </p:spTree>
    <p:extLst>
      <p:ext uri="{BB962C8B-B14F-4D97-AF65-F5344CB8AC3E}">
        <p14:creationId xmlns:p14="http://schemas.microsoft.com/office/powerpoint/2010/main" val="34452926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
        <p:nvSpPr>
          <p:cNvPr id="3" name="Oval 2">
            <a:extLst>
              <a:ext uri="{FF2B5EF4-FFF2-40B4-BE49-F238E27FC236}">
                <a16:creationId xmlns:a16="http://schemas.microsoft.com/office/drawing/2014/main" id="{A8835C29-DE98-E85F-B358-20473A09096A}"/>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46F75F-2E5C-73BB-C98F-FDBEF1A8D63F}"/>
              </a:ext>
            </a:extLst>
          </p:cNvPr>
          <p:cNvSpPr/>
          <p:nvPr/>
        </p:nvSpPr>
        <p:spPr>
          <a:xfrm>
            <a:off x="9614517" y="2654422"/>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ir tree with solid fill">
            <a:extLst>
              <a:ext uri="{FF2B5EF4-FFF2-40B4-BE49-F238E27FC236}">
                <a16:creationId xmlns:a16="http://schemas.microsoft.com/office/drawing/2014/main" id="{AD83FBD1-DC5A-B788-499E-BFA09DACAF2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7452" y="639192"/>
            <a:ext cx="1151643" cy="2107126"/>
          </a:xfrm>
          <a:prstGeom prst="rect">
            <a:avLst/>
          </a:prstGeom>
        </p:spPr>
      </p:pic>
      <p:pic>
        <p:nvPicPr>
          <p:cNvPr id="10" name="Graphic 9" descr="Fir tree with solid fill">
            <a:extLst>
              <a:ext uri="{FF2B5EF4-FFF2-40B4-BE49-F238E27FC236}">
                <a16:creationId xmlns:a16="http://schemas.microsoft.com/office/drawing/2014/main" id="{E09EA0C9-C8C8-E251-9640-B4C0E8052FB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3017" y="1320554"/>
            <a:ext cx="1346447" cy="2463553"/>
          </a:xfrm>
          <a:prstGeom prst="rect">
            <a:avLst/>
          </a:prstGeom>
        </p:spPr>
      </p:pic>
      <p:pic>
        <p:nvPicPr>
          <p:cNvPr id="11" name="Graphic 10" descr="Fir tree with solid fill">
            <a:extLst>
              <a:ext uri="{FF2B5EF4-FFF2-40B4-BE49-F238E27FC236}">
                <a16:creationId xmlns:a16="http://schemas.microsoft.com/office/drawing/2014/main" id="{C413AEEA-B3EB-A139-8DE6-0A793D19A4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93606" y="1320554"/>
            <a:ext cx="1430512" cy="1631268"/>
          </a:xfrm>
          <a:prstGeom prst="rect">
            <a:avLst/>
          </a:prstGeom>
        </p:spPr>
      </p:pic>
      <p:sp>
        <p:nvSpPr>
          <p:cNvPr id="12" name="Rectangle 11">
            <a:extLst>
              <a:ext uri="{FF2B5EF4-FFF2-40B4-BE49-F238E27FC236}">
                <a16:creationId xmlns:a16="http://schemas.microsoft.com/office/drawing/2014/main" id="{BC0D4F63-CF5D-553B-5463-40A47A00A29E}"/>
              </a:ext>
            </a:extLst>
          </p:cNvPr>
          <p:cNvSpPr/>
          <p:nvPr/>
        </p:nvSpPr>
        <p:spPr>
          <a:xfrm>
            <a:off x="383260" y="188724"/>
            <a:ext cx="5900691" cy="6047013"/>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6ED8EAC-7BFE-4A18-F747-4C94CA8D1FE6}"/>
              </a:ext>
            </a:extLst>
          </p:cNvPr>
          <p:cNvSpPr txBox="1"/>
          <p:nvPr/>
        </p:nvSpPr>
        <p:spPr>
          <a:xfrm>
            <a:off x="7046650" y="4285981"/>
            <a:ext cx="4553506" cy="523220"/>
          </a:xfrm>
          <a:prstGeom prst="rect">
            <a:avLst/>
          </a:prstGeom>
          <a:noFill/>
        </p:spPr>
        <p:txBody>
          <a:bodyPr wrap="square" rtlCol="0">
            <a:spAutoFit/>
          </a:bodyPr>
          <a:lstStyle/>
          <a:p>
            <a:r>
              <a:rPr lang="en-US" sz="2800" b="1" dirty="0"/>
              <a:t>6 + 6 + 6 = 18 trees per acre!</a:t>
            </a:r>
          </a:p>
        </p:txBody>
      </p:sp>
      <p:sp>
        <p:nvSpPr>
          <p:cNvPr id="24" name="TextBox 23">
            <a:extLst>
              <a:ext uri="{FF2B5EF4-FFF2-40B4-BE49-F238E27FC236}">
                <a16:creationId xmlns:a16="http://schemas.microsoft.com/office/drawing/2014/main" id="{9AFF4C0A-BFAF-53B0-3CA4-130E240F9137}"/>
              </a:ext>
            </a:extLst>
          </p:cNvPr>
          <p:cNvSpPr txBox="1"/>
          <p:nvPr/>
        </p:nvSpPr>
        <p:spPr>
          <a:xfrm>
            <a:off x="7875391" y="248447"/>
            <a:ext cx="1035960" cy="523220"/>
          </a:xfrm>
          <a:prstGeom prst="rect">
            <a:avLst/>
          </a:prstGeom>
          <a:noFill/>
        </p:spPr>
        <p:txBody>
          <a:bodyPr wrap="square" rtlCol="0">
            <a:spAutoFit/>
          </a:bodyPr>
          <a:lstStyle/>
          <a:p>
            <a:r>
              <a:rPr lang="en-US" sz="2800" b="1" dirty="0"/>
              <a:t>6</a:t>
            </a:r>
          </a:p>
        </p:txBody>
      </p:sp>
      <p:sp>
        <p:nvSpPr>
          <p:cNvPr id="25" name="TextBox 24">
            <a:extLst>
              <a:ext uri="{FF2B5EF4-FFF2-40B4-BE49-F238E27FC236}">
                <a16:creationId xmlns:a16="http://schemas.microsoft.com/office/drawing/2014/main" id="{02CAB8AC-9303-3FED-372D-137235C05DC0}"/>
              </a:ext>
            </a:extLst>
          </p:cNvPr>
          <p:cNvSpPr txBox="1"/>
          <p:nvPr/>
        </p:nvSpPr>
        <p:spPr>
          <a:xfrm>
            <a:off x="8689353" y="954629"/>
            <a:ext cx="1035960" cy="523220"/>
          </a:xfrm>
          <a:prstGeom prst="rect">
            <a:avLst/>
          </a:prstGeom>
          <a:noFill/>
        </p:spPr>
        <p:txBody>
          <a:bodyPr wrap="square" rtlCol="0">
            <a:spAutoFit/>
          </a:bodyPr>
          <a:lstStyle/>
          <a:p>
            <a:r>
              <a:rPr lang="en-US" sz="2800" b="1" dirty="0"/>
              <a:t>6</a:t>
            </a:r>
          </a:p>
        </p:txBody>
      </p:sp>
      <p:sp>
        <p:nvSpPr>
          <p:cNvPr id="26" name="TextBox 25">
            <a:extLst>
              <a:ext uri="{FF2B5EF4-FFF2-40B4-BE49-F238E27FC236}">
                <a16:creationId xmlns:a16="http://schemas.microsoft.com/office/drawing/2014/main" id="{0D2AD992-AE52-B219-8118-D8DAA4474060}"/>
              </a:ext>
            </a:extLst>
          </p:cNvPr>
          <p:cNvSpPr txBox="1"/>
          <p:nvPr/>
        </p:nvSpPr>
        <p:spPr>
          <a:xfrm>
            <a:off x="9740103" y="954629"/>
            <a:ext cx="1035960" cy="523220"/>
          </a:xfrm>
          <a:prstGeom prst="rect">
            <a:avLst/>
          </a:prstGeom>
          <a:noFill/>
        </p:spPr>
        <p:txBody>
          <a:bodyPr wrap="square" rtlCol="0">
            <a:spAutoFit/>
          </a:bodyPr>
          <a:lstStyle/>
          <a:p>
            <a:r>
              <a:rPr lang="en-US" sz="2800" b="1" dirty="0"/>
              <a:t>6</a:t>
            </a:r>
          </a:p>
        </p:txBody>
      </p:sp>
    </p:spTree>
    <p:extLst>
      <p:ext uri="{BB962C8B-B14F-4D97-AF65-F5344CB8AC3E}">
        <p14:creationId xmlns:p14="http://schemas.microsoft.com/office/powerpoint/2010/main" val="1905348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
        <p:nvSpPr>
          <p:cNvPr id="3" name="Oval 2">
            <a:extLst>
              <a:ext uri="{FF2B5EF4-FFF2-40B4-BE49-F238E27FC236}">
                <a16:creationId xmlns:a16="http://schemas.microsoft.com/office/drawing/2014/main" id="{A8835C29-DE98-E85F-B358-20473A09096A}"/>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46F75F-2E5C-73BB-C98F-FDBEF1A8D63F}"/>
              </a:ext>
            </a:extLst>
          </p:cNvPr>
          <p:cNvSpPr/>
          <p:nvPr/>
        </p:nvSpPr>
        <p:spPr>
          <a:xfrm>
            <a:off x="9614517" y="2654422"/>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ir tree with solid fill">
            <a:extLst>
              <a:ext uri="{FF2B5EF4-FFF2-40B4-BE49-F238E27FC236}">
                <a16:creationId xmlns:a16="http://schemas.microsoft.com/office/drawing/2014/main" id="{AD83FBD1-DC5A-B788-499E-BFA09DACAF2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7452" y="639192"/>
            <a:ext cx="1151643" cy="2107126"/>
          </a:xfrm>
          <a:prstGeom prst="rect">
            <a:avLst/>
          </a:prstGeom>
        </p:spPr>
      </p:pic>
      <p:pic>
        <p:nvPicPr>
          <p:cNvPr id="10" name="Graphic 9" descr="Fir tree with solid fill">
            <a:extLst>
              <a:ext uri="{FF2B5EF4-FFF2-40B4-BE49-F238E27FC236}">
                <a16:creationId xmlns:a16="http://schemas.microsoft.com/office/drawing/2014/main" id="{E09EA0C9-C8C8-E251-9640-B4C0E8052FB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3017" y="1320554"/>
            <a:ext cx="1346447" cy="2463553"/>
          </a:xfrm>
          <a:prstGeom prst="rect">
            <a:avLst/>
          </a:prstGeom>
        </p:spPr>
      </p:pic>
      <p:pic>
        <p:nvPicPr>
          <p:cNvPr id="11" name="Graphic 10" descr="Fir tree with solid fill">
            <a:extLst>
              <a:ext uri="{FF2B5EF4-FFF2-40B4-BE49-F238E27FC236}">
                <a16:creationId xmlns:a16="http://schemas.microsoft.com/office/drawing/2014/main" id="{C413AEEA-B3EB-A139-8DE6-0A793D19A4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93606" y="1320554"/>
            <a:ext cx="1430512" cy="1631268"/>
          </a:xfrm>
          <a:prstGeom prst="rect">
            <a:avLst/>
          </a:prstGeom>
        </p:spPr>
      </p:pic>
      <p:sp>
        <p:nvSpPr>
          <p:cNvPr id="13" name="TextBox 12">
            <a:extLst>
              <a:ext uri="{FF2B5EF4-FFF2-40B4-BE49-F238E27FC236}">
                <a16:creationId xmlns:a16="http://schemas.microsoft.com/office/drawing/2014/main" id="{3E966727-13E1-E992-B110-B374C29D526A}"/>
              </a:ext>
            </a:extLst>
          </p:cNvPr>
          <p:cNvSpPr txBox="1"/>
          <p:nvPr/>
        </p:nvSpPr>
        <p:spPr>
          <a:xfrm>
            <a:off x="7853701" y="258356"/>
            <a:ext cx="1035960" cy="523220"/>
          </a:xfrm>
          <a:prstGeom prst="rect">
            <a:avLst/>
          </a:prstGeom>
          <a:noFill/>
        </p:spPr>
        <p:txBody>
          <a:bodyPr wrap="square" rtlCol="0">
            <a:spAutoFit/>
          </a:bodyPr>
          <a:lstStyle/>
          <a:p>
            <a:r>
              <a:rPr lang="en-US" sz="2800" b="1" dirty="0"/>
              <a:t>6</a:t>
            </a:r>
          </a:p>
        </p:txBody>
      </p:sp>
      <p:sp>
        <p:nvSpPr>
          <p:cNvPr id="14" name="TextBox 13">
            <a:extLst>
              <a:ext uri="{FF2B5EF4-FFF2-40B4-BE49-F238E27FC236}">
                <a16:creationId xmlns:a16="http://schemas.microsoft.com/office/drawing/2014/main" id="{B0C3E792-C8FD-10C5-DDBD-BE3A81078B6F}"/>
              </a:ext>
            </a:extLst>
          </p:cNvPr>
          <p:cNvSpPr txBox="1"/>
          <p:nvPr/>
        </p:nvSpPr>
        <p:spPr>
          <a:xfrm>
            <a:off x="8675626" y="941934"/>
            <a:ext cx="1035960" cy="523220"/>
          </a:xfrm>
          <a:prstGeom prst="rect">
            <a:avLst/>
          </a:prstGeom>
          <a:noFill/>
        </p:spPr>
        <p:txBody>
          <a:bodyPr wrap="square" rtlCol="0">
            <a:spAutoFit/>
          </a:bodyPr>
          <a:lstStyle/>
          <a:p>
            <a:r>
              <a:rPr lang="en-US" sz="2800" b="1" dirty="0"/>
              <a:t>6</a:t>
            </a:r>
          </a:p>
        </p:txBody>
      </p:sp>
      <p:sp>
        <p:nvSpPr>
          <p:cNvPr id="19" name="TextBox 18">
            <a:extLst>
              <a:ext uri="{FF2B5EF4-FFF2-40B4-BE49-F238E27FC236}">
                <a16:creationId xmlns:a16="http://schemas.microsoft.com/office/drawing/2014/main" id="{EFF42ED5-BE3D-D1AC-9AFD-E310E07FF66F}"/>
              </a:ext>
            </a:extLst>
          </p:cNvPr>
          <p:cNvSpPr txBox="1"/>
          <p:nvPr/>
        </p:nvSpPr>
        <p:spPr>
          <a:xfrm>
            <a:off x="9711586" y="941934"/>
            <a:ext cx="1035960" cy="523220"/>
          </a:xfrm>
          <a:prstGeom prst="rect">
            <a:avLst/>
          </a:prstGeom>
          <a:noFill/>
        </p:spPr>
        <p:txBody>
          <a:bodyPr wrap="square" rtlCol="0">
            <a:spAutoFit/>
          </a:bodyPr>
          <a:lstStyle/>
          <a:p>
            <a:r>
              <a:rPr lang="en-US" sz="2800" b="1" dirty="0"/>
              <a:t>6</a:t>
            </a:r>
          </a:p>
        </p:txBody>
      </p:sp>
      <p:sp>
        <p:nvSpPr>
          <p:cNvPr id="20" name="TextBox 19">
            <a:extLst>
              <a:ext uri="{FF2B5EF4-FFF2-40B4-BE49-F238E27FC236}">
                <a16:creationId xmlns:a16="http://schemas.microsoft.com/office/drawing/2014/main" id="{A6ED8EAC-7BFE-4A18-F747-4C94CA8D1FE6}"/>
              </a:ext>
            </a:extLst>
          </p:cNvPr>
          <p:cNvSpPr txBox="1"/>
          <p:nvPr/>
        </p:nvSpPr>
        <p:spPr>
          <a:xfrm>
            <a:off x="7046650" y="4285981"/>
            <a:ext cx="4553506" cy="523220"/>
          </a:xfrm>
          <a:prstGeom prst="rect">
            <a:avLst/>
          </a:prstGeom>
          <a:noFill/>
        </p:spPr>
        <p:txBody>
          <a:bodyPr wrap="square" rtlCol="0">
            <a:spAutoFit/>
          </a:bodyPr>
          <a:lstStyle/>
          <a:p>
            <a:r>
              <a:rPr lang="en-US" sz="2800" b="1" dirty="0"/>
              <a:t>6 + 6 + 6 = 18 trees per acre!</a:t>
            </a:r>
          </a:p>
        </p:txBody>
      </p:sp>
      <p:sp>
        <p:nvSpPr>
          <p:cNvPr id="12" name="Rectangle 11">
            <a:extLst>
              <a:ext uri="{FF2B5EF4-FFF2-40B4-BE49-F238E27FC236}">
                <a16:creationId xmlns:a16="http://schemas.microsoft.com/office/drawing/2014/main" id="{BC0D4F63-CF5D-553B-5463-40A47A00A29E}"/>
              </a:ext>
            </a:extLst>
          </p:cNvPr>
          <p:cNvSpPr/>
          <p:nvPr/>
        </p:nvSpPr>
        <p:spPr>
          <a:xfrm>
            <a:off x="265183" y="405494"/>
            <a:ext cx="11854246" cy="4850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9F84F79-C89B-BAF7-BF07-CA6FBE044B2B}"/>
              </a:ext>
            </a:extLst>
          </p:cNvPr>
          <p:cNvSpPr txBox="1"/>
          <p:nvPr/>
        </p:nvSpPr>
        <p:spPr>
          <a:xfrm>
            <a:off x="2745151" y="5337187"/>
            <a:ext cx="6701698" cy="954107"/>
          </a:xfrm>
          <a:prstGeom prst="rect">
            <a:avLst/>
          </a:prstGeom>
          <a:noFill/>
        </p:spPr>
        <p:txBody>
          <a:bodyPr wrap="square" rtlCol="0">
            <a:spAutoFit/>
          </a:bodyPr>
          <a:lstStyle/>
          <a:p>
            <a:pPr algn="ctr"/>
            <a:r>
              <a:rPr lang="en-US" sz="2800" b="1" dirty="0"/>
              <a:t>Does a change of -69 trees per acre accurately reflect what happened here?</a:t>
            </a:r>
          </a:p>
        </p:txBody>
      </p:sp>
    </p:spTree>
    <p:extLst>
      <p:ext uri="{BB962C8B-B14F-4D97-AF65-F5344CB8AC3E}">
        <p14:creationId xmlns:p14="http://schemas.microsoft.com/office/powerpoint/2010/main" val="2833035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EF63EB3-6D73-60EE-5A45-7CC18214F0D0}"/>
              </a:ext>
            </a:extLst>
          </p:cNvPr>
          <p:cNvSpPr/>
          <p:nvPr/>
        </p:nvSpPr>
        <p:spPr>
          <a:xfrm>
            <a:off x="683581" y="1979724"/>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1E086FF-7ED5-D0D9-6EA7-4E21C1F0F623}"/>
              </a:ext>
            </a:extLst>
          </p:cNvPr>
          <p:cNvSpPr/>
          <p:nvPr/>
        </p:nvSpPr>
        <p:spPr>
          <a:xfrm>
            <a:off x="3844031" y="2654423"/>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ir tree with solid fill">
            <a:extLst>
              <a:ext uri="{FF2B5EF4-FFF2-40B4-BE49-F238E27FC236}">
                <a16:creationId xmlns:a16="http://schemas.microsoft.com/office/drawing/2014/main" id="{2687CF93-D7B7-0AD6-CEA7-37A4E57D3A6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06966" y="639192"/>
            <a:ext cx="1151643" cy="2107126"/>
          </a:xfrm>
          <a:prstGeom prst="rect">
            <a:avLst/>
          </a:prstGeom>
        </p:spPr>
      </p:pic>
      <p:pic>
        <p:nvPicPr>
          <p:cNvPr id="7" name="Graphic 6" descr="Fir tree with solid fill">
            <a:extLst>
              <a:ext uri="{FF2B5EF4-FFF2-40B4-BE49-F238E27FC236}">
                <a16:creationId xmlns:a16="http://schemas.microsoft.com/office/drawing/2014/main" id="{9A7B7694-31D3-46BA-BD9E-76A6AFD96ED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92531" y="1320554"/>
            <a:ext cx="1346447" cy="2463553"/>
          </a:xfrm>
          <a:prstGeom prst="rect">
            <a:avLst/>
          </a:prstGeom>
        </p:spPr>
      </p:pic>
      <p:pic>
        <p:nvPicPr>
          <p:cNvPr id="8" name="Graphic 7" descr="Fir tree with solid fill">
            <a:extLst>
              <a:ext uri="{FF2B5EF4-FFF2-40B4-BE49-F238E27FC236}">
                <a16:creationId xmlns:a16="http://schemas.microsoft.com/office/drawing/2014/main" id="{1CAD2466-99CB-21E3-24EB-B421F04119C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952784" y="2272678"/>
            <a:ext cx="371184" cy="679144"/>
          </a:xfrm>
          <a:prstGeom prst="rect">
            <a:avLst/>
          </a:prstGeom>
        </p:spPr>
      </p:pic>
      <p:sp>
        <p:nvSpPr>
          <p:cNvPr id="15" name="TextBox 14">
            <a:extLst>
              <a:ext uri="{FF2B5EF4-FFF2-40B4-BE49-F238E27FC236}">
                <a16:creationId xmlns:a16="http://schemas.microsoft.com/office/drawing/2014/main" id="{0F2D4610-560B-4A65-DF76-9903E15E799B}"/>
              </a:ext>
            </a:extLst>
          </p:cNvPr>
          <p:cNvSpPr txBox="1"/>
          <p:nvPr/>
        </p:nvSpPr>
        <p:spPr>
          <a:xfrm>
            <a:off x="2050742" y="238675"/>
            <a:ext cx="1035960" cy="523220"/>
          </a:xfrm>
          <a:prstGeom prst="rect">
            <a:avLst/>
          </a:prstGeom>
          <a:noFill/>
        </p:spPr>
        <p:txBody>
          <a:bodyPr wrap="square" rtlCol="0">
            <a:spAutoFit/>
          </a:bodyPr>
          <a:lstStyle/>
          <a:p>
            <a:r>
              <a:rPr lang="en-US" sz="2800" b="1" dirty="0"/>
              <a:t>6</a:t>
            </a:r>
          </a:p>
        </p:txBody>
      </p:sp>
      <p:sp>
        <p:nvSpPr>
          <p:cNvPr id="16" name="TextBox 15">
            <a:extLst>
              <a:ext uri="{FF2B5EF4-FFF2-40B4-BE49-F238E27FC236}">
                <a16:creationId xmlns:a16="http://schemas.microsoft.com/office/drawing/2014/main" id="{BE7C6F5F-656F-F108-7FEC-0E5E80DAA6FF}"/>
              </a:ext>
            </a:extLst>
          </p:cNvPr>
          <p:cNvSpPr txBox="1"/>
          <p:nvPr/>
        </p:nvSpPr>
        <p:spPr>
          <a:xfrm>
            <a:off x="2872667" y="922253"/>
            <a:ext cx="1035960" cy="523220"/>
          </a:xfrm>
          <a:prstGeom prst="rect">
            <a:avLst/>
          </a:prstGeom>
          <a:noFill/>
        </p:spPr>
        <p:txBody>
          <a:bodyPr wrap="square" rtlCol="0">
            <a:spAutoFit/>
          </a:bodyPr>
          <a:lstStyle/>
          <a:p>
            <a:r>
              <a:rPr lang="en-US" sz="2800" b="1" dirty="0"/>
              <a:t>6</a:t>
            </a:r>
          </a:p>
        </p:txBody>
      </p:sp>
      <p:sp>
        <p:nvSpPr>
          <p:cNvPr id="17" name="TextBox 16">
            <a:extLst>
              <a:ext uri="{FF2B5EF4-FFF2-40B4-BE49-F238E27FC236}">
                <a16:creationId xmlns:a16="http://schemas.microsoft.com/office/drawing/2014/main" id="{C729522F-6196-ADFB-E274-F9EC902995D1}"/>
              </a:ext>
            </a:extLst>
          </p:cNvPr>
          <p:cNvSpPr txBox="1"/>
          <p:nvPr/>
        </p:nvSpPr>
        <p:spPr>
          <a:xfrm>
            <a:off x="3844031" y="1787818"/>
            <a:ext cx="1035960" cy="523220"/>
          </a:xfrm>
          <a:prstGeom prst="rect">
            <a:avLst/>
          </a:prstGeom>
          <a:noFill/>
        </p:spPr>
        <p:txBody>
          <a:bodyPr wrap="square" rtlCol="0">
            <a:spAutoFit/>
          </a:bodyPr>
          <a:lstStyle/>
          <a:p>
            <a:r>
              <a:rPr lang="en-US" sz="2800" b="1" dirty="0"/>
              <a:t>75</a:t>
            </a:r>
          </a:p>
        </p:txBody>
      </p:sp>
      <p:sp>
        <p:nvSpPr>
          <p:cNvPr id="18" name="TextBox 17">
            <a:extLst>
              <a:ext uri="{FF2B5EF4-FFF2-40B4-BE49-F238E27FC236}">
                <a16:creationId xmlns:a16="http://schemas.microsoft.com/office/drawing/2014/main" id="{4DE3E840-10B3-8C3E-EFAB-B38E7F27C60E}"/>
              </a:ext>
            </a:extLst>
          </p:cNvPr>
          <p:cNvSpPr txBox="1"/>
          <p:nvPr/>
        </p:nvSpPr>
        <p:spPr>
          <a:xfrm>
            <a:off x="1113894" y="4285983"/>
            <a:ext cx="4553506" cy="523220"/>
          </a:xfrm>
          <a:prstGeom prst="rect">
            <a:avLst/>
          </a:prstGeom>
          <a:noFill/>
        </p:spPr>
        <p:txBody>
          <a:bodyPr wrap="square" rtlCol="0">
            <a:spAutoFit/>
          </a:bodyPr>
          <a:lstStyle/>
          <a:p>
            <a:r>
              <a:rPr lang="en-US" sz="2800" b="1" dirty="0"/>
              <a:t>6 + 6 + 75 = 87 trees per acre</a:t>
            </a:r>
          </a:p>
        </p:txBody>
      </p:sp>
      <p:sp>
        <p:nvSpPr>
          <p:cNvPr id="3" name="Oval 2">
            <a:extLst>
              <a:ext uri="{FF2B5EF4-FFF2-40B4-BE49-F238E27FC236}">
                <a16:creationId xmlns:a16="http://schemas.microsoft.com/office/drawing/2014/main" id="{A8835C29-DE98-E85F-B358-20473A09096A}"/>
              </a:ext>
            </a:extLst>
          </p:cNvPr>
          <p:cNvSpPr/>
          <p:nvPr/>
        </p:nvSpPr>
        <p:spPr>
          <a:xfrm>
            <a:off x="6454067" y="1979723"/>
            <a:ext cx="5146089" cy="190869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46F75F-2E5C-73BB-C98F-FDBEF1A8D63F}"/>
              </a:ext>
            </a:extLst>
          </p:cNvPr>
          <p:cNvSpPr/>
          <p:nvPr/>
        </p:nvSpPr>
        <p:spPr>
          <a:xfrm>
            <a:off x="9614517" y="2654422"/>
            <a:ext cx="1207363" cy="452761"/>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Fir tree with solid fill">
            <a:extLst>
              <a:ext uri="{FF2B5EF4-FFF2-40B4-BE49-F238E27FC236}">
                <a16:creationId xmlns:a16="http://schemas.microsoft.com/office/drawing/2014/main" id="{AD83FBD1-DC5A-B788-499E-BFA09DACAF2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77452" y="639192"/>
            <a:ext cx="1151643" cy="2107126"/>
          </a:xfrm>
          <a:prstGeom prst="rect">
            <a:avLst/>
          </a:prstGeom>
        </p:spPr>
      </p:pic>
      <p:pic>
        <p:nvPicPr>
          <p:cNvPr id="10" name="Graphic 9" descr="Fir tree with solid fill">
            <a:extLst>
              <a:ext uri="{FF2B5EF4-FFF2-40B4-BE49-F238E27FC236}">
                <a16:creationId xmlns:a16="http://schemas.microsoft.com/office/drawing/2014/main" id="{E09EA0C9-C8C8-E251-9640-B4C0E8052FB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63017" y="1320554"/>
            <a:ext cx="1346447" cy="2463553"/>
          </a:xfrm>
          <a:prstGeom prst="rect">
            <a:avLst/>
          </a:prstGeom>
        </p:spPr>
      </p:pic>
      <p:pic>
        <p:nvPicPr>
          <p:cNvPr id="11" name="Graphic 10" descr="Fir tree with solid fill">
            <a:extLst>
              <a:ext uri="{FF2B5EF4-FFF2-40B4-BE49-F238E27FC236}">
                <a16:creationId xmlns:a16="http://schemas.microsoft.com/office/drawing/2014/main" id="{C413AEEA-B3EB-A139-8DE6-0A793D19A4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93606" y="1320554"/>
            <a:ext cx="1430512" cy="1631268"/>
          </a:xfrm>
          <a:prstGeom prst="rect">
            <a:avLst/>
          </a:prstGeom>
        </p:spPr>
      </p:pic>
      <p:sp>
        <p:nvSpPr>
          <p:cNvPr id="13" name="TextBox 12">
            <a:extLst>
              <a:ext uri="{FF2B5EF4-FFF2-40B4-BE49-F238E27FC236}">
                <a16:creationId xmlns:a16="http://schemas.microsoft.com/office/drawing/2014/main" id="{3E966727-13E1-E992-B110-B374C29D526A}"/>
              </a:ext>
            </a:extLst>
          </p:cNvPr>
          <p:cNvSpPr txBox="1"/>
          <p:nvPr/>
        </p:nvSpPr>
        <p:spPr>
          <a:xfrm>
            <a:off x="7853701" y="258356"/>
            <a:ext cx="1035960" cy="523220"/>
          </a:xfrm>
          <a:prstGeom prst="rect">
            <a:avLst/>
          </a:prstGeom>
          <a:noFill/>
        </p:spPr>
        <p:txBody>
          <a:bodyPr wrap="square" rtlCol="0">
            <a:spAutoFit/>
          </a:bodyPr>
          <a:lstStyle/>
          <a:p>
            <a:r>
              <a:rPr lang="en-US" sz="2800" b="1" dirty="0"/>
              <a:t>6</a:t>
            </a:r>
          </a:p>
        </p:txBody>
      </p:sp>
      <p:sp>
        <p:nvSpPr>
          <p:cNvPr id="14" name="TextBox 13">
            <a:extLst>
              <a:ext uri="{FF2B5EF4-FFF2-40B4-BE49-F238E27FC236}">
                <a16:creationId xmlns:a16="http://schemas.microsoft.com/office/drawing/2014/main" id="{B0C3E792-C8FD-10C5-DDBD-BE3A81078B6F}"/>
              </a:ext>
            </a:extLst>
          </p:cNvPr>
          <p:cNvSpPr txBox="1"/>
          <p:nvPr/>
        </p:nvSpPr>
        <p:spPr>
          <a:xfrm>
            <a:off x="8675626" y="941934"/>
            <a:ext cx="1035960" cy="523220"/>
          </a:xfrm>
          <a:prstGeom prst="rect">
            <a:avLst/>
          </a:prstGeom>
          <a:noFill/>
        </p:spPr>
        <p:txBody>
          <a:bodyPr wrap="square" rtlCol="0">
            <a:spAutoFit/>
          </a:bodyPr>
          <a:lstStyle/>
          <a:p>
            <a:r>
              <a:rPr lang="en-US" sz="2800" b="1" dirty="0"/>
              <a:t>6</a:t>
            </a:r>
          </a:p>
        </p:txBody>
      </p:sp>
      <p:sp>
        <p:nvSpPr>
          <p:cNvPr id="19" name="TextBox 18">
            <a:extLst>
              <a:ext uri="{FF2B5EF4-FFF2-40B4-BE49-F238E27FC236}">
                <a16:creationId xmlns:a16="http://schemas.microsoft.com/office/drawing/2014/main" id="{EFF42ED5-BE3D-D1AC-9AFD-E310E07FF66F}"/>
              </a:ext>
            </a:extLst>
          </p:cNvPr>
          <p:cNvSpPr txBox="1"/>
          <p:nvPr/>
        </p:nvSpPr>
        <p:spPr>
          <a:xfrm>
            <a:off x="9711586" y="941934"/>
            <a:ext cx="1035960" cy="523220"/>
          </a:xfrm>
          <a:prstGeom prst="rect">
            <a:avLst/>
          </a:prstGeom>
          <a:noFill/>
        </p:spPr>
        <p:txBody>
          <a:bodyPr wrap="square" rtlCol="0">
            <a:spAutoFit/>
          </a:bodyPr>
          <a:lstStyle/>
          <a:p>
            <a:r>
              <a:rPr lang="en-US" sz="2800" b="1" dirty="0"/>
              <a:t>6</a:t>
            </a:r>
          </a:p>
        </p:txBody>
      </p:sp>
      <p:sp>
        <p:nvSpPr>
          <p:cNvPr id="20" name="TextBox 19">
            <a:extLst>
              <a:ext uri="{FF2B5EF4-FFF2-40B4-BE49-F238E27FC236}">
                <a16:creationId xmlns:a16="http://schemas.microsoft.com/office/drawing/2014/main" id="{A6ED8EAC-7BFE-4A18-F747-4C94CA8D1FE6}"/>
              </a:ext>
            </a:extLst>
          </p:cNvPr>
          <p:cNvSpPr txBox="1"/>
          <p:nvPr/>
        </p:nvSpPr>
        <p:spPr>
          <a:xfrm>
            <a:off x="7046650" y="4285981"/>
            <a:ext cx="4553506" cy="523220"/>
          </a:xfrm>
          <a:prstGeom prst="rect">
            <a:avLst/>
          </a:prstGeom>
          <a:noFill/>
        </p:spPr>
        <p:txBody>
          <a:bodyPr wrap="square" rtlCol="0">
            <a:spAutoFit/>
          </a:bodyPr>
          <a:lstStyle/>
          <a:p>
            <a:r>
              <a:rPr lang="en-US" sz="2800" b="1" dirty="0"/>
              <a:t>6 + 6 + 6 = 18 trees per acre!</a:t>
            </a:r>
          </a:p>
        </p:txBody>
      </p:sp>
      <p:sp>
        <p:nvSpPr>
          <p:cNvPr id="12" name="Rectangle 11">
            <a:extLst>
              <a:ext uri="{FF2B5EF4-FFF2-40B4-BE49-F238E27FC236}">
                <a16:creationId xmlns:a16="http://schemas.microsoft.com/office/drawing/2014/main" id="{BC0D4F63-CF5D-553B-5463-40A47A00A29E}"/>
              </a:ext>
            </a:extLst>
          </p:cNvPr>
          <p:cNvSpPr/>
          <p:nvPr/>
        </p:nvSpPr>
        <p:spPr>
          <a:xfrm>
            <a:off x="174170" y="321274"/>
            <a:ext cx="11688449" cy="4850088"/>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9F84F79-C89B-BAF7-BF07-CA6FBE044B2B}"/>
              </a:ext>
            </a:extLst>
          </p:cNvPr>
          <p:cNvSpPr txBox="1"/>
          <p:nvPr/>
        </p:nvSpPr>
        <p:spPr>
          <a:xfrm>
            <a:off x="2832175" y="4920104"/>
            <a:ext cx="6701698" cy="1815882"/>
          </a:xfrm>
          <a:prstGeom prst="rect">
            <a:avLst/>
          </a:prstGeom>
          <a:noFill/>
        </p:spPr>
        <p:txBody>
          <a:bodyPr wrap="square" rtlCol="0">
            <a:spAutoFit/>
          </a:bodyPr>
          <a:lstStyle/>
          <a:p>
            <a:pPr algn="ctr"/>
            <a:r>
              <a:rPr lang="en-US" sz="2800" b="1" dirty="0"/>
              <a:t>The time-of-selection rule:</a:t>
            </a:r>
          </a:p>
          <a:p>
            <a:pPr algn="ctr"/>
            <a:r>
              <a:rPr lang="en-US" sz="2800" i="1" dirty="0"/>
              <a:t>if a tree crosses a size threshold between plot types, use the expansion factor corresponding with the original plot type</a:t>
            </a:r>
          </a:p>
        </p:txBody>
      </p:sp>
    </p:spTree>
    <p:extLst>
      <p:ext uri="{BB962C8B-B14F-4D97-AF65-F5344CB8AC3E}">
        <p14:creationId xmlns:p14="http://schemas.microsoft.com/office/powerpoint/2010/main" val="2666562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5936</Words>
  <Application>Microsoft Office PowerPoint</Application>
  <PresentationFormat>Widescreen</PresentationFormat>
  <Paragraphs>1196</Paragraphs>
  <Slides>115</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Calibri</vt:lpstr>
      <vt:lpstr>Calibri Light</vt:lpstr>
      <vt:lpstr>Courier New</vt:lpstr>
      <vt:lpstr>Posterama</vt:lpstr>
      <vt:lpstr>Wingdings</vt:lpstr>
      <vt:lpstr>Office Theme</vt:lpstr>
      <vt:lpstr> WK21: An introduction to estimating ecological change with the USDA Forest Service FIA Database</vt:lpstr>
      <vt:lpstr>PowerPoint Presentation</vt:lpstr>
      <vt:lpstr>PowerPoint Presentation</vt:lpstr>
      <vt:lpstr>PowerPoint Presentation</vt:lpstr>
      <vt:lpstr>PowerPoint Presentation</vt:lpstr>
      <vt:lpstr>  Section I: Forest Inventory &amp; Analysis: Program Background</vt:lpstr>
      <vt:lpstr>Acknowledgements &amp; references</vt:lpstr>
      <vt:lpstr>What we’ll cover in this section:</vt:lpstr>
      <vt:lpstr>(a) FIA: a brief origin story</vt:lpstr>
      <vt:lpstr>(a) FIA: a brief origin story</vt:lpstr>
      <vt:lpstr>(a) FIA: a brief origin story</vt:lpstr>
      <vt:lpstr>(a) FIA: a brief origin story</vt:lpstr>
      <vt:lpstr>(a) FIA: a brief origin story</vt:lpstr>
      <vt:lpstr>(a) FIA: a brief origin story</vt:lpstr>
      <vt:lpstr>(b) FIA: design fundamentals</vt:lpstr>
      <vt:lpstr>(b) FIA: design fundamentals</vt:lpstr>
      <vt:lpstr>(b) FIA: design fundamentals</vt:lpstr>
      <vt:lpstr>(c) FIA: plot and protocol</vt:lpstr>
      <vt:lpstr>(c) FIA: plot and protocol</vt:lpstr>
      <vt:lpstr>(c) FIA: plot and protocol</vt:lpstr>
      <vt:lpstr>(c) FIA: plot and protocol</vt:lpstr>
      <vt:lpstr>(d) FIA: how data are collected</vt:lpstr>
      <vt:lpstr>(d) FIA: how data are collected</vt:lpstr>
      <vt:lpstr>(d) FIA: how data are collected</vt:lpstr>
      <vt:lpstr>(d) FIA: how data are collected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Section III: A (brief) introduction to change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Section IV: Common pitfalls and ways forward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WK21: An introduction to estimating ecological change with the USDA Forest Service FIA Database</dc:title>
  <dc:creator>Perret, Daniel - FS, OR</dc:creator>
  <cp:lastModifiedBy>Perret, Daniel - FS, OR</cp:lastModifiedBy>
  <cp:revision>9</cp:revision>
  <dcterms:created xsi:type="dcterms:W3CDTF">2023-08-08T17:52:23Z</dcterms:created>
  <dcterms:modified xsi:type="dcterms:W3CDTF">2023-08-09T20:46:56Z</dcterms:modified>
</cp:coreProperties>
</file>